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64" r:id="rId4"/>
    <p:sldId id="265" r:id="rId5"/>
    <p:sldId id="298" r:id="rId6"/>
    <p:sldId id="259" r:id="rId7"/>
    <p:sldId id="260" r:id="rId8"/>
    <p:sldId id="261" r:id="rId9"/>
    <p:sldId id="262" r:id="rId10"/>
    <p:sldId id="257" r:id="rId11"/>
    <p:sldId id="267" r:id="rId12"/>
    <p:sldId id="295" r:id="rId13"/>
    <p:sldId id="303" r:id="rId14"/>
    <p:sldId id="274" r:id="rId15"/>
    <p:sldId id="301" r:id="rId16"/>
    <p:sldId id="302" r:id="rId17"/>
    <p:sldId id="275" r:id="rId18"/>
    <p:sldId id="285" r:id="rId19"/>
    <p:sldId id="286" r:id="rId20"/>
    <p:sldId id="287" r:id="rId21"/>
    <p:sldId id="288" r:id="rId22"/>
    <p:sldId id="289" r:id="rId23"/>
    <p:sldId id="290" r:id="rId24"/>
    <p:sldId id="291" r:id="rId25"/>
    <p:sldId id="292" r:id="rId26"/>
    <p:sldId id="293" r:id="rId27"/>
    <p:sldId id="296" r:id="rId28"/>
    <p:sldId id="283"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2E7259BA-2223-4F7D-BF2A-5B0E163D105D}" type="datetimeFigureOut">
              <a:rPr lang="en-US" smtClean="0"/>
              <a:pPr/>
              <a:t>6/11/2021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3DD306E9-3C7E-461D-B8D1-A2F127F6A8F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7259BA-2223-4F7D-BF2A-5B0E163D105D}" type="datetimeFigureOut">
              <a:rPr lang="en-US" smtClean="0"/>
              <a:pPr/>
              <a:t>6/11/2021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DD306E9-3C7E-461D-B8D1-A2F127F6A8F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7259BA-2223-4F7D-BF2A-5B0E163D105D}" type="datetimeFigureOut">
              <a:rPr lang="en-US" smtClean="0"/>
              <a:pPr/>
              <a:t>6/11/2021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DD306E9-3C7E-461D-B8D1-A2F127F6A8F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7259BA-2223-4F7D-BF2A-5B0E163D105D}" type="datetimeFigureOut">
              <a:rPr lang="en-US" smtClean="0"/>
              <a:pPr/>
              <a:t>6/11/2021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DD306E9-3C7E-461D-B8D1-A2F127F6A8F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E7259BA-2223-4F7D-BF2A-5B0E163D105D}" type="datetimeFigureOut">
              <a:rPr lang="en-US" smtClean="0"/>
              <a:pPr/>
              <a:t>6/11/2021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DD306E9-3C7E-461D-B8D1-A2F127F6A8F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7259BA-2223-4F7D-BF2A-5B0E163D105D}" type="datetimeFigureOut">
              <a:rPr lang="en-US" smtClean="0"/>
              <a:pPr/>
              <a:t>6/11/2021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DD306E9-3C7E-461D-B8D1-A2F127F6A8F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E7259BA-2223-4F7D-BF2A-5B0E163D105D}" type="datetimeFigureOut">
              <a:rPr lang="en-US" smtClean="0"/>
              <a:pPr/>
              <a:t>6/11/2021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DD306E9-3C7E-461D-B8D1-A2F127F6A8FB}"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E7259BA-2223-4F7D-BF2A-5B0E163D105D}" type="datetimeFigureOut">
              <a:rPr lang="en-US" smtClean="0"/>
              <a:pPr/>
              <a:t>6/11/2021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DD306E9-3C7E-461D-B8D1-A2F127F6A8F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E7259BA-2223-4F7D-BF2A-5B0E163D105D}" type="datetimeFigureOut">
              <a:rPr lang="en-US" smtClean="0"/>
              <a:pPr/>
              <a:t>6/11/2021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DD306E9-3C7E-461D-B8D1-A2F127F6A8F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7259BA-2223-4F7D-BF2A-5B0E163D105D}" type="datetimeFigureOut">
              <a:rPr lang="en-US" smtClean="0"/>
              <a:pPr/>
              <a:t>6/11/2021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DD306E9-3C7E-461D-B8D1-A2F127F6A8F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2E7259BA-2223-4F7D-BF2A-5B0E163D105D}" type="datetimeFigureOut">
              <a:rPr lang="en-US" smtClean="0"/>
              <a:pPr/>
              <a:t>6/11/2021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3DD306E9-3C7E-461D-B8D1-A2F127F6A8F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2E7259BA-2223-4F7D-BF2A-5B0E163D105D}" type="datetimeFigureOut">
              <a:rPr lang="en-US" smtClean="0"/>
              <a:pPr/>
              <a:t>6/11/2021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3DD306E9-3C7E-461D-B8D1-A2F127F6A8F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orientacascales.wordpress.com/"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28737"/>
            <a:ext cx="7772400" cy="2171714"/>
          </a:xfrm>
        </p:spPr>
        <p:txBody>
          <a:bodyPr>
            <a:normAutofit/>
          </a:bodyPr>
          <a:lstStyle/>
          <a:p>
            <a:pPr algn="ctr"/>
            <a:r>
              <a:rPr lang="ru-RU" dirty="0" smtClean="0">
                <a:solidFill>
                  <a:srgbClr val="FF0000"/>
                </a:solidFill>
                <a:cs typeface="Aharoni" pitchFamily="2" charset="-79"/>
              </a:rPr>
              <a:t>Декларирование взносов социального страхования в 2021 году</a:t>
            </a:r>
            <a:endParaRPr lang="en-US" dirty="0">
              <a:solidFill>
                <a:srgbClr val="FF0000"/>
              </a:solidFill>
              <a:latin typeface="Algerian" pitchFamily="82" charset="0"/>
              <a:cs typeface="Aharoni" pitchFamily="2" charset="-79"/>
            </a:endParaRPr>
          </a:p>
        </p:txBody>
      </p:sp>
      <p:sp>
        <p:nvSpPr>
          <p:cNvPr id="3" name="Subtitle 2"/>
          <p:cNvSpPr>
            <a:spLocks noGrp="1"/>
          </p:cNvSpPr>
          <p:nvPr>
            <p:ph type="subTitle" idx="1"/>
          </p:nvPr>
        </p:nvSpPr>
        <p:spPr>
          <a:xfrm>
            <a:off x="1371600" y="3886200"/>
            <a:ext cx="7558118" cy="1752600"/>
          </a:xfrm>
        </p:spPr>
        <p:txBody>
          <a:bodyPr>
            <a:normAutofit fontScale="85000" lnSpcReduction="10000"/>
          </a:bodyPr>
          <a:lstStyle/>
          <a:p>
            <a:r>
              <a:rPr lang="ru-RU" sz="4200" dirty="0" smtClean="0">
                <a:solidFill>
                  <a:srgbClr val="FF0000"/>
                </a:solidFill>
              </a:rPr>
              <a:t>                                     </a:t>
            </a:r>
            <a:r>
              <a:rPr lang="ru-RU" sz="4200" b="1" dirty="0" smtClean="0">
                <a:solidFill>
                  <a:srgbClr val="002060"/>
                </a:solidFill>
              </a:rPr>
              <a:t>Клара СОРОЧАН</a:t>
            </a:r>
          </a:p>
          <a:p>
            <a:endParaRPr lang="ru-RU" dirty="0" smtClean="0"/>
          </a:p>
          <a:p>
            <a:endParaRPr lang="ru-RU" dirty="0"/>
          </a:p>
          <a:p>
            <a:r>
              <a:rPr lang="ru-RU" dirty="0" smtClean="0">
                <a:solidFill>
                  <a:srgbClr val="002060"/>
                </a:solidFill>
              </a:rPr>
              <a:t>                                                   </a:t>
            </a:r>
            <a:r>
              <a:rPr lang="ru-RU" sz="3000" dirty="0" smtClean="0">
                <a:solidFill>
                  <a:srgbClr val="002060"/>
                </a:solidFill>
              </a:rPr>
              <a:t>Кишинев 2021</a:t>
            </a:r>
            <a:endParaRPr lang="en-US" sz="3000" dirty="0">
              <a:solidFill>
                <a:srgbClr val="002060"/>
              </a:solidFill>
            </a:endParaRPr>
          </a:p>
        </p:txBody>
      </p:sp>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00042"/>
            <a:ext cx="7772400" cy="5855518"/>
          </a:xfrm>
        </p:spPr>
        <p:txBody>
          <a:bodyPr>
            <a:normAutofit fontScale="77500" lnSpcReduction="20000"/>
          </a:bodyPr>
          <a:lstStyle/>
          <a:p>
            <a:r>
              <a:rPr lang="ru-RU" b="1" dirty="0" smtClean="0">
                <a:solidFill>
                  <a:schemeClr val="tx2">
                    <a:lumMod val="10000"/>
                  </a:schemeClr>
                </a:solidFill>
              </a:rPr>
              <a:t>Исходя из Статьи 14 п. 7, Закона 756/1999 , Пособие по временной нетрудоспособности вследствие несчастного случая на производстве или профессионального заболевания предоставляется на основании медицинского документа, выданного в соответствии с законодательством, и документов расследования несчастного случая или установления профессионального заболевания, составленных компетентными органами.</a:t>
            </a:r>
          </a:p>
          <a:p>
            <a:r>
              <a:rPr lang="ru-RU" b="1" dirty="0" smtClean="0">
                <a:solidFill>
                  <a:schemeClr val="tx2">
                    <a:lumMod val="10000"/>
                  </a:schemeClr>
                </a:solidFill>
              </a:rPr>
              <a:t>Порядок расследования несчастных случаев на производстве предусмотрен Положением о порядке расследования несчастных случаев на производстве, утвержденным Постановлением Правительства РМ от 25.07.2012 г. 1361/2005. Для расследования несчастного случая на производстве работодатель назначает комиссию по расследованию, которая по окончании расследования несчастного случая составляет протокол расследования, который включает необходимые документы расследования несчастного случая на производстве.</a:t>
            </a:r>
          </a:p>
          <a:p>
            <a:endParaRPr lang="en-US" dirty="0">
              <a:solidFill>
                <a:schemeClr val="tx2">
                  <a:lumMod val="10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42852"/>
            <a:ext cx="7772400" cy="1283612"/>
          </a:xfrm>
        </p:spPr>
        <p:txBody>
          <a:bodyPr/>
          <a:lstStyle/>
          <a:p>
            <a:pPr algn="ctr"/>
            <a:r>
              <a:rPr lang="ru-RU" sz="2800" b="1" dirty="0" smtClean="0">
                <a:solidFill>
                  <a:srgbClr val="002060"/>
                </a:solidFill>
                <a:latin typeface="Times New Roman" pitchFamily="18" charset="0"/>
                <a:cs typeface="Times New Roman" pitchFamily="18" charset="0"/>
              </a:rPr>
              <a:t>Декларирование  профессиональных заболеваниях и несчастных случаях на производстве</a:t>
            </a:r>
            <a:endParaRPr lang="en-US" sz="2800" b="1" dirty="0">
              <a:solidFill>
                <a:srgbClr val="00206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r>
              <a:rPr lang="ru-RU" b="1" dirty="0" smtClean="0">
                <a:solidFill>
                  <a:schemeClr val="tx2">
                    <a:lumMod val="10000"/>
                  </a:schemeClr>
                </a:solidFill>
              </a:rPr>
              <a:t>«В то же время в Официальном Мониторе № 152 (7481) от 20 июня 2020 года были опубликованы изменения в Приказе Минфина № 126/2017, где были внесены некоторые дополнения в приложение № 2, в Инструкции о, заполнении Отчета, </a:t>
            </a:r>
            <a:r>
              <a:rPr lang="en-US" b="1" dirty="0" smtClean="0">
                <a:solidFill>
                  <a:schemeClr val="tx2">
                    <a:lumMod val="10000"/>
                  </a:schemeClr>
                </a:solidFill>
              </a:rPr>
              <a:t>IPC</a:t>
            </a:r>
            <a:r>
              <a:rPr lang="ru-RU" b="1" dirty="0" smtClean="0">
                <a:solidFill>
                  <a:schemeClr val="tx2">
                    <a:lumMod val="10000"/>
                  </a:schemeClr>
                </a:solidFill>
              </a:rPr>
              <a:t> 18.</a:t>
            </a:r>
            <a:endParaRPr lang="en-US" b="1" dirty="0" smtClean="0">
              <a:solidFill>
                <a:schemeClr val="tx2">
                  <a:lumMod val="10000"/>
                </a:schemeClr>
              </a:solidFill>
            </a:endParaRPr>
          </a:p>
          <a:p>
            <a:pPr>
              <a:buNone/>
            </a:pPr>
            <a:r>
              <a:rPr lang="ru-RU" b="1" dirty="0" smtClean="0">
                <a:solidFill>
                  <a:schemeClr val="tx2">
                    <a:lumMod val="10000"/>
                  </a:schemeClr>
                </a:solidFill>
              </a:rPr>
              <a:t>     Одним из изменений, внесенных в Инструкцию, является способ декларирования пособий по временной нетрудоспособности в связи с несчастными случаями на производстве и профессиональными заболеваниями с 1 июня 2020 года ».</a:t>
            </a:r>
            <a:endParaRPr lang="en-US" b="1" dirty="0">
              <a:solidFill>
                <a:schemeClr val="tx2">
                  <a:lumMod val="10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715404" cy="1140736"/>
          </a:xfrm>
        </p:spPr>
        <p:txBody>
          <a:bodyPr/>
          <a:lstStyle/>
          <a:p>
            <a:pPr algn="ctr"/>
            <a:r>
              <a:rPr lang="ru-RU" sz="2400" b="1" dirty="0" smtClean="0">
                <a:solidFill>
                  <a:srgbClr val="FF0000"/>
                </a:solidFill>
                <a:latin typeface="Arial Black" pitchFamily="34" charset="0"/>
                <a:cs typeface="Aharoni" pitchFamily="2" charset="-79"/>
              </a:rPr>
              <a:t>Закон № 257 от 16.12.2020 о внесении изменений в некоторые нормативные акты, опубликованные в Официальном Мониторе </a:t>
            </a:r>
            <a:r>
              <a:rPr lang="ru-RU" sz="2400" b="1" dirty="0" err="1" smtClean="0">
                <a:solidFill>
                  <a:srgbClr val="FF0000"/>
                </a:solidFill>
                <a:latin typeface="Arial Black" pitchFamily="34" charset="0"/>
                <a:cs typeface="Aharoni" pitchFamily="2" charset="-79"/>
              </a:rPr>
              <a:t>нр</a:t>
            </a:r>
            <a:r>
              <a:rPr lang="ru-RU" sz="2400" b="1" dirty="0" smtClean="0">
                <a:solidFill>
                  <a:srgbClr val="FF0000"/>
                </a:solidFill>
                <a:latin typeface="Arial Black" pitchFamily="34" charset="0"/>
                <a:cs typeface="Aharoni" pitchFamily="2" charset="-79"/>
              </a:rPr>
              <a:t>. 353-357 (7681-7685) от 22.12.2020 г.</a:t>
            </a:r>
            <a:endParaRPr lang="en-US" sz="2400" b="1" dirty="0">
              <a:solidFill>
                <a:srgbClr val="FF0000"/>
              </a:solidFill>
              <a:latin typeface="Arial Black" pitchFamily="34" charset="0"/>
              <a:cs typeface="Aharoni" pitchFamily="2" charset="-79"/>
            </a:endParaRPr>
          </a:p>
        </p:txBody>
      </p:sp>
      <p:sp>
        <p:nvSpPr>
          <p:cNvPr id="3" name="Content Placeholder 2"/>
          <p:cNvSpPr>
            <a:spLocks noGrp="1"/>
          </p:cNvSpPr>
          <p:nvPr>
            <p:ph idx="1"/>
          </p:nvPr>
        </p:nvSpPr>
        <p:spPr/>
        <p:txBody>
          <a:bodyPr>
            <a:normAutofit fontScale="92500"/>
          </a:bodyPr>
          <a:lstStyle/>
          <a:p>
            <a:r>
              <a:rPr lang="ru-RU" b="1" dirty="0" err="1" smtClean="0">
                <a:solidFill>
                  <a:schemeClr val="tx2">
                    <a:lumMod val="10000"/>
                  </a:schemeClr>
                </a:solidFill>
              </a:rPr>
              <a:t>Ст</a:t>
            </a:r>
            <a:r>
              <a:rPr lang="ro-RO" b="1" dirty="0" smtClean="0">
                <a:solidFill>
                  <a:schemeClr val="tx2">
                    <a:lumMod val="10000"/>
                  </a:schemeClr>
                </a:solidFill>
              </a:rPr>
              <a:t>. XIII, </a:t>
            </a:r>
            <a:r>
              <a:rPr lang="ru-RU" b="1" dirty="0" smtClean="0">
                <a:solidFill>
                  <a:schemeClr val="tx2">
                    <a:lumMod val="10000"/>
                  </a:schemeClr>
                </a:solidFill>
              </a:rPr>
              <a:t>Закона </a:t>
            </a:r>
            <a:r>
              <a:rPr lang="ru-RU" b="1" dirty="0" err="1" smtClean="0">
                <a:solidFill>
                  <a:schemeClr val="tx2">
                    <a:lumMod val="10000"/>
                  </a:schemeClr>
                </a:solidFill>
              </a:rPr>
              <a:t>нр</a:t>
            </a:r>
            <a:r>
              <a:rPr lang="ro-RO" b="1" dirty="0" smtClean="0">
                <a:solidFill>
                  <a:schemeClr val="tx2">
                    <a:lumMod val="10000"/>
                  </a:schemeClr>
                </a:solidFill>
              </a:rPr>
              <a:t>. 489/1999 </a:t>
            </a:r>
            <a:r>
              <a:rPr lang="ru-RU" b="1" dirty="0" smtClean="0">
                <a:solidFill>
                  <a:schemeClr val="tx2">
                    <a:lumMod val="10000"/>
                  </a:schemeClr>
                </a:solidFill>
              </a:rPr>
              <a:t>о государственной системе социального страхования</a:t>
            </a:r>
            <a:endParaRPr lang="ro-RO" b="1" dirty="0" smtClean="0">
              <a:solidFill>
                <a:schemeClr val="tx2">
                  <a:lumMod val="10000"/>
                </a:schemeClr>
              </a:solidFill>
            </a:endParaRPr>
          </a:p>
          <a:p>
            <a:r>
              <a:rPr lang="ru-RU" b="1" dirty="0" err="1" smtClean="0">
                <a:solidFill>
                  <a:schemeClr val="tx2">
                    <a:lumMod val="10000"/>
                  </a:schemeClr>
                </a:solidFill>
              </a:rPr>
              <a:t>Ст</a:t>
            </a:r>
            <a:r>
              <a:rPr lang="ro-RO" b="1" dirty="0" smtClean="0">
                <a:solidFill>
                  <a:schemeClr val="tx2">
                    <a:lumMod val="10000"/>
                  </a:schemeClr>
                </a:solidFill>
              </a:rPr>
              <a:t>. XIV, </a:t>
            </a:r>
            <a:r>
              <a:rPr lang="ru-RU" b="1" dirty="0" smtClean="0">
                <a:solidFill>
                  <a:schemeClr val="tx2">
                    <a:lumMod val="10000"/>
                  </a:schemeClr>
                </a:solidFill>
              </a:rPr>
              <a:t>статья</a:t>
            </a:r>
            <a:r>
              <a:rPr lang="ro-RO" b="1" dirty="0" smtClean="0">
                <a:solidFill>
                  <a:schemeClr val="tx2">
                    <a:lumMod val="10000"/>
                  </a:schemeClr>
                </a:solidFill>
              </a:rPr>
              <a:t> 14 </a:t>
            </a:r>
            <a:r>
              <a:rPr lang="ru-RU" b="1" dirty="0" smtClean="0">
                <a:solidFill>
                  <a:schemeClr val="tx2">
                    <a:lumMod val="10000"/>
                  </a:schemeClr>
                </a:solidFill>
              </a:rPr>
              <a:t>Закона о страховании от несчастных случаев на производстве и профессиональных заболеваний</a:t>
            </a:r>
            <a:r>
              <a:rPr lang="ro-RO" b="1" dirty="0" smtClean="0">
                <a:solidFill>
                  <a:schemeClr val="tx2">
                    <a:lumMod val="10000"/>
                  </a:schemeClr>
                </a:solidFill>
              </a:rPr>
              <a:t> nr. 756/1999</a:t>
            </a:r>
          </a:p>
          <a:p>
            <a:r>
              <a:rPr lang="ru-RU" b="1" dirty="0" err="1" smtClean="0">
                <a:solidFill>
                  <a:schemeClr val="tx2">
                    <a:lumMod val="10000"/>
                  </a:schemeClr>
                </a:solidFill>
              </a:rPr>
              <a:t>Ст</a:t>
            </a:r>
            <a:r>
              <a:rPr lang="ro-RO" b="1" dirty="0" smtClean="0">
                <a:solidFill>
                  <a:schemeClr val="tx2">
                    <a:lumMod val="10000"/>
                  </a:schemeClr>
                </a:solidFill>
              </a:rPr>
              <a:t>. XXVI, </a:t>
            </a:r>
            <a:r>
              <a:rPr lang="ru-RU" b="1" dirty="0" smtClean="0">
                <a:solidFill>
                  <a:schemeClr val="tx2">
                    <a:lumMod val="10000"/>
                  </a:schemeClr>
                </a:solidFill>
              </a:rPr>
              <a:t>Закона </a:t>
            </a:r>
            <a:r>
              <a:rPr lang="ru-RU" b="1" dirty="0" err="1" smtClean="0">
                <a:solidFill>
                  <a:schemeClr val="tx2">
                    <a:lumMod val="10000"/>
                  </a:schemeClr>
                </a:solidFill>
              </a:rPr>
              <a:t>нр</a:t>
            </a:r>
            <a:r>
              <a:rPr lang="ro-RO" b="1" dirty="0" smtClean="0">
                <a:solidFill>
                  <a:schemeClr val="tx2">
                    <a:lumMod val="10000"/>
                  </a:schemeClr>
                </a:solidFill>
              </a:rPr>
              <a:t>. 289/2004 </a:t>
            </a:r>
            <a:r>
              <a:rPr lang="ru-RU" b="1" dirty="0" smtClean="0">
                <a:solidFill>
                  <a:schemeClr val="tx2">
                    <a:lumMod val="10000"/>
                  </a:schemeClr>
                </a:solidFill>
              </a:rPr>
              <a:t>о пособиях по временной нетрудоспособности и</a:t>
            </a:r>
            <a:br>
              <a:rPr lang="ru-RU" b="1" dirty="0" smtClean="0">
                <a:solidFill>
                  <a:schemeClr val="tx2">
                    <a:lumMod val="10000"/>
                  </a:schemeClr>
                </a:solidFill>
              </a:rPr>
            </a:br>
            <a:r>
              <a:rPr lang="ru-RU" b="1" dirty="0" smtClean="0">
                <a:solidFill>
                  <a:schemeClr val="tx2">
                    <a:lumMod val="10000"/>
                  </a:schemeClr>
                </a:solidFill>
              </a:rPr>
              <a:t>других пособиях социального страхования</a:t>
            </a:r>
          </a:p>
          <a:p>
            <a:pPr>
              <a:buNone/>
            </a:pPr>
            <a:endParaRPr lang="en-US" b="1" dirty="0">
              <a:solidFill>
                <a:schemeClr val="tx2">
                  <a:lumMod val="10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85728"/>
            <a:ext cx="7772400" cy="857256"/>
          </a:xfrm>
        </p:spPr>
        <p:txBody>
          <a:bodyPr/>
          <a:lstStyle/>
          <a:p>
            <a:pPr algn="ctr"/>
            <a:r>
              <a:rPr lang="ru-RU" b="1" dirty="0" smtClean="0">
                <a:solidFill>
                  <a:srgbClr val="FF0000"/>
                </a:solidFill>
                <a:latin typeface="Algerian" pitchFamily="82" charset="0"/>
              </a:rPr>
              <a:t>Предоставление декларации</a:t>
            </a:r>
            <a:r>
              <a:rPr lang="en-US" dirty="0" smtClean="0"/>
              <a:t/>
            </a:r>
            <a:br>
              <a:rPr lang="en-US" dirty="0" smtClean="0"/>
            </a:br>
            <a:endParaRPr lang="en-US" dirty="0"/>
          </a:p>
        </p:txBody>
      </p:sp>
      <p:sp>
        <p:nvSpPr>
          <p:cNvPr id="3" name="Content Placeholder 2"/>
          <p:cNvSpPr>
            <a:spLocks noGrp="1"/>
          </p:cNvSpPr>
          <p:nvPr>
            <p:ph idx="1"/>
          </p:nvPr>
        </p:nvSpPr>
        <p:spPr>
          <a:xfrm>
            <a:off x="500034" y="1285860"/>
            <a:ext cx="8429684" cy="5357850"/>
          </a:xfrm>
        </p:spPr>
        <p:txBody>
          <a:bodyPr>
            <a:normAutofit fontScale="62500" lnSpcReduction="20000"/>
          </a:bodyPr>
          <a:lstStyle/>
          <a:p>
            <a:r>
              <a:rPr lang="ru-RU" sz="3800" dirty="0" smtClean="0">
                <a:solidFill>
                  <a:schemeClr val="tx2">
                    <a:lumMod val="10000"/>
                  </a:schemeClr>
                </a:solidFill>
              </a:rPr>
              <a:t>Право застрахованного лица на пособия, предусмотренные в пункте 12 и подпункте а) пункта 37 настоящего Положения, устанавливается, если это лицо потеряло застрахованный доход на всех предприятиях, где оно работает, за весь период медицинского отпуска. Для лиц, работающих на нескольких предприятиях, пособие по временной нетрудоспособности, обусловленной обычными заболеваниями или несчастным случаем, не связанным с работой, предоставляемое за счет средств работодателя, назначается, если застрахованное лицо подтверждает декларацией, под личную ответственность (приложение № 5 к настоящему Положению), о полном отсутствии застрахованного дохода за период медицинского отпуска на всех предприятиях, на которых осуществляет деятельность. Декларация подается одновременно с листком о медицинском отпуске.</a:t>
            </a:r>
            <a:endParaRPr lang="en-US" sz="3800" dirty="0" smtClean="0">
              <a:solidFill>
                <a:schemeClr val="tx2">
                  <a:lumMod val="10000"/>
                </a:schemeClr>
              </a:solidFill>
            </a:endParaRP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Прямоугольник 3">
            <a:extLst>
              <a:ext uri="{FF2B5EF4-FFF2-40B4-BE49-F238E27FC236}">
                <a16:creationId xmlns:a16="http://schemas.microsoft.com/office/drawing/2014/main" xmlns="" id="{952F03F6-EBE2-4238-9AE9-7A26250363DC}"/>
              </a:ext>
            </a:extLst>
          </p:cNvPr>
          <p:cNvSpPr/>
          <p:nvPr/>
        </p:nvSpPr>
        <p:spPr>
          <a:xfrm>
            <a:off x="285720" y="428604"/>
            <a:ext cx="8858280" cy="6237349"/>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lnSpc>
                <a:spcPct val="115000"/>
              </a:lnSpc>
              <a:spcAft>
                <a:spcPts val="1000"/>
              </a:spcAft>
            </a:pPr>
            <a:r>
              <a:rPr lang="ro-RO"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ro-RO"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DECLARAŢIE</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o-RO"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o-RO" sz="23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Subsemnata/tul ___________________________________________________________ confirm pe proprie răspundere pierderea integrală  a venitului asigurat pentru  perioada_____________________________, la toate unităţile în care desfăşoară activităţi.</a:t>
            </a:r>
            <a:endParaRPr lang="ru-RU" sz="23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o-RO" sz="23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În cazul în care se demonstrează că informaţia declarată mai sus nu este veridică mă oblig să restitui benevol sumele plătite nejustificat din contul angajatorului sau/şi din bugetul asigurărilor sociale de stat.	</a:t>
            </a:r>
            <a:endParaRPr lang="ru-RU" sz="23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o-RO" sz="23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Data									Semnătura</a:t>
            </a:r>
            <a:endParaRPr lang="ru-RU" sz="23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000" dirty="0">
                <a:latin typeface="Calibri" panose="020F0502020204030204" pitchFamily="34" charset="0"/>
                <a:ea typeface="Calibri" panose="020F0502020204030204" pitchFamily="34" charset="0"/>
                <a:cs typeface="Times New Roman" panose="02020603050405020304" pitchFamily="18" charset="0"/>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28736"/>
          </a:xfrm>
        </p:spPr>
        <p:txBody>
          <a:bodyPr>
            <a:normAutofit fontScale="90000"/>
          </a:bodyPr>
          <a:lstStyle/>
          <a:p>
            <a:pPr algn="ct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ro-RO" sz="3100" b="1" dirty="0" smtClean="0">
                <a:solidFill>
                  <a:schemeClr val="tx1"/>
                </a:solidFill>
                <a:latin typeface="Algerian" pitchFamily="82" charset="0"/>
              </a:rPr>
              <a:t>Aspecte privind prezentarea Formularului IRM 19</a:t>
            </a:r>
            <a:r>
              <a:rPr lang="en-US" sz="3100" dirty="0" smtClean="0">
                <a:solidFill>
                  <a:schemeClr val="tx1"/>
                </a:solidFill>
                <a:latin typeface="Algerian" pitchFamily="82" charset="0"/>
              </a:rPr>
              <a:t/>
            </a:r>
            <a:br>
              <a:rPr lang="en-US" sz="3100" dirty="0" smtClean="0">
                <a:solidFill>
                  <a:schemeClr val="tx1"/>
                </a:solidFill>
                <a:latin typeface="Algerian" pitchFamily="82" charset="0"/>
              </a:rPr>
            </a:br>
            <a:endParaRPr lang="en-US" sz="3100" dirty="0">
              <a:solidFill>
                <a:schemeClr val="tx1"/>
              </a:solidFill>
              <a:latin typeface="Algerian" pitchFamily="82" charset="0"/>
            </a:endParaRPr>
          </a:p>
        </p:txBody>
      </p:sp>
      <p:graphicFrame>
        <p:nvGraphicFramePr>
          <p:cNvPr id="5" name="Content Placeholder 4"/>
          <p:cNvGraphicFramePr>
            <a:graphicFrameLocks noGrp="1"/>
          </p:cNvGraphicFramePr>
          <p:nvPr>
            <p:ph idx="1"/>
          </p:nvPr>
        </p:nvGraphicFramePr>
        <p:xfrm>
          <a:off x="0" y="642918"/>
          <a:ext cx="9144000" cy="6215081"/>
        </p:xfrm>
        <a:graphic>
          <a:graphicData uri="http://schemas.openxmlformats.org/drawingml/2006/table">
            <a:tbl>
              <a:tblPr firstRow="1" bandRow="1">
                <a:tableStyleId>{073A0DAA-6AF3-43AB-8588-CEC1D06C72B9}</a:tableStyleId>
              </a:tblPr>
              <a:tblGrid>
                <a:gridCol w="642910"/>
                <a:gridCol w="2571768"/>
                <a:gridCol w="1785950"/>
                <a:gridCol w="4143372"/>
              </a:tblGrid>
              <a:tr h="1200236">
                <a:tc>
                  <a:txBody>
                    <a:bodyPr/>
                    <a:lstStyle/>
                    <a:p>
                      <a:pPr marL="0" algn="just" rtl="0" eaLnBrk="1" latinLnBrk="0" hangingPunct="1">
                        <a:lnSpc>
                          <a:spcPct val="115000"/>
                        </a:lnSpc>
                        <a:spcAft>
                          <a:spcPts val="0"/>
                        </a:spcAft>
                      </a:pPr>
                      <a:r>
                        <a:rPr kumimoji="0" lang="ro-RO" sz="1600" b="1" kern="1200" dirty="0">
                          <a:solidFill>
                            <a:schemeClr val="tx2">
                              <a:lumMod val="10000"/>
                            </a:schemeClr>
                          </a:solidFill>
                          <a:latin typeface="+mn-lt"/>
                          <a:ea typeface="+mn-ea"/>
                          <a:cs typeface="+mn-cs"/>
                        </a:rPr>
                        <a:t>Nr. d/o</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kumimoji="0" lang="ru-RU" sz="1600" b="1" kern="1200" dirty="0">
                          <a:solidFill>
                            <a:schemeClr val="tx2">
                              <a:lumMod val="10000"/>
                            </a:schemeClr>
                          </a:solidFill>
                          <a:latin typeface="+mn-lt"/>
                          <a:ea typeface="+mn-ea"/>
                          <a:cs typeface="+mn-cs"/>
                        </a:rPr>
                        <a:t>Тип изменения трудовых отношений</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Необходимость предоставления Информации</a:t>
                      </a:r>
                      <a:r>
                        <a:rPr kumimoji="0" lang="en-US" sz="1600" b="1" kern="1200" dirty="0">
                          <a:solidFill>
                            <a:schemeClr val="tx2">
                              <a:lumMod val="10000"/>
                            </a:schemeClr>
                          </a:solidFill>
                          <a:latin typeface="+mn-lt"/>
                          <a:ea typeface="+mn-ea"/>
                          <a:cs typeface="+mn-cs"/>
                        </a:rPr>
                        <a:t> </a:t>
                      </a:r>
                      <a:r>
                        <a:rPr kumimoji="0" lang="ru-RU" sz="1600" b="1" kern="1200" dirty="0">
                          <a:solidFill>
                            <a:schemeClr val="tx2">
                              <a:lumMod val="10000"/>
                            </a:schemeClr>
                          </a:solidFill>
                          <a:latin typeface="+mn-lt"/>
                          <a:ea typeface="+mn-ea"/>
                          <a:cs typeface="+mn-cs"/>
                        </a:rPr>
                        <a:t> </a:t>
                      </a:r>
                      <a:r>
                        <a:rPr kumimoji="0" lang="ro-RO" sz="1600" b="1" kern="1200" dirty="0">
                          <a:solidFill>
                            <a:schemeClr val="tx2">
                              <a:lumMod val="10000"/>
                            </a:schemeClr>
                          </a:solidFill>
                          <a:latin typeface="+mn-lt"/>
                          <a:ea typeface="+mn-ea"/>
                          <a:cs typeface="+mn-cs"/>
                        </a:rPr>
                        <a:t>IRM 19</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Примечание</a:t>
                      </a:r>
                      <a:r>
                        <a:rPr kumimoji="0" lang="en-US" sz="1600" b="1" kern="1200" dirty="0">
                          <a:solidFill>
                            <a:schemeClr val="tx2">
                              <a:lumMod val="10000"/>
                            </a:schemeClr>
                          </a:solidFill>
                          <a:latin typeface="+mn-lt"/>
                          <a:ea typeface="+mn-ea"/>
                          <a:cs typeface="+mn-cs"/>
                        </a:rPr>
                        <a:t> </a:t>
                      </a:r>
                    </a:p>
                  </a:txBody>
                  <a:tcPr marL="68580" marR="68580" marT="0" marB="0"/>
                </a:tc>
              </a:tr>
              <a:tr h="1390037">
                <a:tc>
                  <a:txBody>
                    <a:bodyPr/>
                    <a:lstStyle/>
                    <a:p>
                      <a:pPr marL="0" algn="just" rtl="0" eaLnBrk="1" latinLnBrk="0" hangingPunct="1">
                        <a:lnSpc>
                          <a:spcPct val="115000"/>
                        </a:lnSpc>
                        <a:spcAft>
                          <a:spcPts val="0"/>
                        </a:spcAft>
                      </a:pPr>
                      <a:r>
                        <a:rPr kumimoji="0" lang="ro-RO" sz="1600" b="1" kern="1200" dirty="0">
                          <a:solidFill>
                            <a:schemeClr val="tx2">
                              <a:lumMod val="10000"/>
                            </a:schemeClr>
                          </a:solidFill>
                          <a:latin typeface="+mn-lt"/>
                          <a:ea typeface="+mn-ea"/>
                          <a:cs typeface="+mn-cs"/>
                        </a:rPr>
                        <a:t>1.</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Ситуации предоставления жене отпуска по материнству</a:t>
                      </a:r>
                      <a:r>
                        <a:rPr kumimoji="0" lang="en-US" sz="1600" b="1" kern="1200" dirty="0">
                          <a:solidFill>
                            <a:schemeClr val="tx2">
                              <a:lumMod val="10000"/>
                            </a:schemeClr>
                          </a:solidFill>
                          <a:latin typeface="+mn-lt"/>
                          <a:ea typeface="+mn-ea"/>
                          <a:cs typeface="+mn-cs"/>
                        </a:rPr>
                        <a:t> </a:t>
                      </a: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Не предоставляется</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Периоды, когда жена находится в отпуске по материнству , также не отражается и</a:t>
                      </a:r>
                      <a:r>
                        <a:rPr kumimoji="0" lang="en-US" sz="1600" b="1" kern="1200" dirty="0">
                          <a:solidFill>
                            <a:schemeClr val="tx2">
                              <a:lumMod val="10000"/>
                            </a:schemeClr>
                          </a:solidFill>
                          <a:latin typeface="+mn-lt"/>
                          <a:ea typeface="+mn-ea"/>
                          <a:cs typeface="+mn-cs"/>
                        </a:rPr>
                        <a:t> </a:t>
                      </a:r>
                      <a:r>
                        <a:rPr kumimoji="0" lang="ru-RU" sz="1600" b="1" kern="1200" dirty="0">
                          <a:solidFill>
                            <a:schemeClr val="tx2">
                              <a:lumMod val="10000"/>
                            </a:schemeClr>
                          </a:solidFill>
                          <a:latin typeface="+mn-lt"/>
                          <a:ea typeface="+mn-ea"/>
                          <a:cs typeface="+mn-cs"/>
                        </a:rPr>
                        <a:t> в Отчете </a:t>
                      </a:r>
                      <a:r>
                        <a:rPr kumimoji="0" lang="ro-RO" sz="1600" b="1" kern="1200" dirty="0">
                          <a:solidFill>
                            <a:schemeClr val="tx2">
                              <a:lumMod val="10000"/>
                            </a:schemeClr>
                          </a:solidFill>
                          <a:latin typeface="+mn-lt"/>
                          <a:ea typeface="+mn-ea"/>
                          <a:cs typeface="+mn-cs"/>
                        </a:rPr>
                        <a:t>IPC 21</a:t>
                      </a:r>
                      <a:endParaRPr kumimoji="0" lang="en-US" sz="1600" b="1" kern="1200" dirty="0">
                        <a:solidFill>
                          <a:schemeClr val="tx2">
                            <a:lumMod val="10000"/>
                          </a:schemeClr>
                        </a:solidFill>
                        <a:latin typeface="+mn-lt"/>
                        <a:ea typeface="+mn-ea"/>
                        <a:cs typeface="+mn-cs"/>
                      </a:endParaRPr>
                    </a:p>
                  </a:txBody>
                  <a:tcPr marL="68580" marR="68580" marT="0" marB="0"/>
                </a:tc>
              </a:tr>
              <a:tr h="1671615">
                <a:tc>
                  <a:txBody>
                    <a:bodyPr/>
                    <a:lstStyle/>
                    <a:p>
                      <a:pPr algn="just">
                        <a:lnSpc>
                          <a:spcPct val="115000"/>
                        </a:lnSpc>
                        <a:spcAft>
                          <a:spcPts val="0"/>
                        </a:spcAft>
                      </a:pPr>
                      <a:r>
                        <a:rPr lang="ro-RO" sz="1600" b="1" dirty="0">
                          <a:solidFill>
                            <a:schemeClr val="tx2">
                              <a:lumMod val="10000"/>
                            </a:schemeClr>
                          </a:solidFill>
                        </a:rPr>
                        <a:t>2.</a:t>
                      </a:r>
                      <a:endParaRPr lang="en-US" sz="1600" b="1" dirty="0">
                        <a:solidFill>
                          <a:schemeClr val="tx2">
                            <a:lumMod val="10000"/>
                          </a:schemeClr>
                        </a:solidFill>
                        <a:latin typeface="Calibri"/>
                        <a:ea typeface="Calibri"/>
                        <a:cs typeface="Times New Roman"/>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Ситуации предоставления жене пособия по материнству начисленных из застрахованного дохода мужа</a:t>
                      </a:r>
                      <a:r>
                        <a:rPr kumimoji="0" lang="en-US" sz="1600" b="1" kern="1200" dirty="0">
                          <a:solidFill>
                            <a:schemeClr val="tx2">
                              <a:lumMod val="10000"/>
                            </a:schemeClr>
                          </a:solidFill>
                          <a:latin typeface="+mn-lt"/>
                          <a:ea typeface="+mn-ea"/>
                          <a:cs typeface="+mn-cs"/>
                        </a:rPr>
                        <a:t> </a:t>
                      </a: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Не предоставляется</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Периоды получения пособия по материнству начисленных из застрахованного дохода мужа также не отражается и в Отчете</a:t>
                      </a:r>
                      <a:r>
                        <a:rPr kumimoji="0" lang="ro-RO" sz="1600" b="1" kern="1200" dirty="0">
                          <a:solidFill>
                            <a:schemeClr val="tx2">
                              <a:lumMod val="10000"/>
                            </a:schemeClr>
                          </a:solidFill>
                          <a:latin typeface="+mn-lt"/>
                          <a:ea typeface="+mn-ea"/>
                          <a:cs typeface="+mn-cs"/>
                        </a:rPr>
                        <a:t> IPC 21</a:t>
                      </a:r>
                      <a:r>
                        <a:rPr kumimoji="0" lang="en-US" sz="1600" b="1" kern="1200" dirty="0">
                          <a:solidFill>
                            <a:schemeClr val="tx2">
                              <a:lumMod val="10000"/>
                            </a:schemeClr>
                          </a:solidFill>
                          <a:latin typeface="+mn-lt"/>
                          <a:ea typeface="+mn-ea"/>
                          <a:cs typeface="+mn-cs"/>
                        </a:rPr>
                        <a:t> </a:t>
                      </a:r>
                      <a:r>
                        <a:rPr kumimoji="0" lang="ru-RU" sz="1600" b="1" kern="1200" dirty="0">
                          <a:solidFill>
                            <a:schemeClr val="tx2">
                              <a:lumMod val="10000"/>
                            </a:schemeClr>
                          </a:solidFill>
                          <a:latin typeface="+mn-lt"/>
                          <a:ea typeface="+mn-ea"/>
                          <a:cs typeface="+mn-cs"/>
                        </a:rPr>
                        <a:t> </a:t>
                      </a:r>
                      <a:endParaRPr kumimoji="0" lang="en-US" sz="1600" b="1" kern="1200" dirty="0">
                        <a:solidFill>
                          <a:schemeClr val="tx2">
                            <a:lumMod val="10000"/>
                          </a:schemeClr>
                        </a:solidFill>
                        <a:latin typeface="+mn-lt"/>
                        <a:ea typeface="+mn-ea"/>
                        <a:cs typeface="+mn-cs"/>
                      </a:endParaRPr>
                    </a:p>
                  </a:txBody>
                  <a:tcPr marL="68580" marR="68580" marT="0" marB="0"/>
                </a:tc>
              </a:tr>
              <a:tr h="1953193">
                <a:tc>
                  <a:txBody>
                    <a:bodyPr/>
                    <a:lstStyle/>
                    <a:p>
                      <a:pPr algn="just">
                        <a:lnSpc>
                          <a:spcPct val="115000"/>
                        </a:lnSpc>
                        <a:spcAft>
                          <a:spcPts val="0"/>
                        </a:spcAft>
                      </a:pPr>
                      <a:r>
                        <a:rPr lang="ro-RO" sz="1600" b="1">
                          <a:solidFill>
                            <a:schemeClr val="tx2">
                              <a:lumMod val="10000"/>
                            </a:schemeClr>
                          </a:solidFill>
                        </a:rPr>
                        <a:t>3.</a:t>
                      </a:r>
                      <a:endParaRPr lang="en-US" sz="1600" b="1">
                        <a:solidFill>
                          <a:schemeClr val="tx2">
                            <a:lumMod val="10000"/>
                          </a:schemeClr>
                        </a:solidFill>
                        <a:latin typeface="Calibri"/>
                        <a:ea typeface="Calibri"/>
                        <a:cs typeface="Times New Roman"/>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Ситуации предоставления маме отпуска по воспитанию ребенка до достижения им возраста 3 лет </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Предоставляется</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П</a:t>
                      </a:r>
                      <a:r>
                        <a:rPr kumimoji="0" lang="ro-RO" sz="1600" b="1" kern="1200" dirty="0" err="1">
                          <a:solidFill>
                            <a:schemeClr val="tx2">
                              <a:lumMod val="10000"/>
                            </a:schemeClr>
                          </a:solidFill>
                          <a:latin typeface="+mn-lt"/>
                          <a:ea typeface="+mn-ea"/>
                          <a:cs typeface="+mn-cs"/>
                        </a:rPr>
                        <a:t>редоставляется</a:t>
                      </a:r>
                      <a:r>
                        <a:rPr kumimoji="0" lang="ro-RO" sz="1600" b="1" kern="1200" dirty="0">
                          <a:solidFill>
                            <a:schemeClr val="tx2">
                              <a:lumMod val="10000"/>
                            </a:schemeClr>
                          </a:solidFill>
                          <a:latin typeface="+mn-lt"/>
                          <a:ea typeface="+mn-ea"/>
                          <a:cs typeface="+mn-cs"/>
                        </a:rPr>
                        <a:t> </a:t>
                      </a:r>
                      <a:r>
                        <a:rPr kumimoji="0" lang="ru-RU" sz="1600" b="1" kern="1200" dirty="0">
                          <a:solidFill>
                            <a:schemeClr val="tx2">
                              <a:lumMod val="10000"/>
                            </a:schemeClr>
                          </a:solidFill>
                          <a:latin typeface="+mn-lt"/>
                          <a:ea typeface="+mn-ea"/>
                          <a:cs typeface="+mn-cs"/>
                        </a:rPr>
                        <a:t>Информация</a:t>
                      </a:r>
                      <a:r>
                        <a:rPr kumimoji="0" lang="ro-RO" sz="1600" b="1" kern="1200" dirty="0">
                          <a:solidFill>
                            <a:schemeClr val="tx2">
                              <a:lumMod val="10000"/>
                            </a:schemeClr>
                          </a:solidFill>
                          <a:latin typeface="+mn-lt"/>
                          <a:ea typeface="+mn-ea"/>
                          <a:cs typeface="+mn-cs"/>
                        </a:rPr>
                        <a:t> IRM 19 и в </a:t>
                      </a:r>
                      <a:r>
                        <a:rPr kumimoji="0" lang="ro-RO" sz="1600" b="1" kern="1200" dirty="0" err="1">
                          <a:solidFill>
                            <a:schemeClr val="tx2">
                              <a:lumMod val="10000"/>
                            </a:schemeClr>
                          </a:solidFill>
                          <a:latin typeface="+mn-lt"/>
                          <a:ea typeface="+mn-ea"/>
                          <a:cs typeface="+mn-cs"/>
                        </a:rPr>
                        <a:t>случае</a:t>
                      </a:r>
                      <a:r>
                        <a:rPr kumimoji="0" lang="ro-RO" sz="1600" b="1" kern="1200" dirty="0">
                          <a:solidFill>
                            <a:schemeClr val="tx2">
                              <a:lumMod val="10000"/>
                            </a:schemeClr>
                          </a:solidFill>
                          <a:latin typeface="+mn-lt"/>
                          <a:ea typeface="+mn-ea"/>
                          <a:cs typeface="+mn-cs"/>
                        </a:rPr>
                        <a:t> </a:t>
                      </a:r>
                      <a:r>
                        <a:rPr kumimoji="0" lang="ro-RO" sz="1600" b="1" kern="1200" dirty="0" err="1">
                          <a:solidFill>
                            <a:schemeClr val="tx2">
                              <a:lumMod val="10000"/>
                            </a:schemeClr>
                          </a:solidFill>
                          <a:latin typeface="+mn-lt"/>
                          <a:ea typeface="+mn-ea"/>
                          <a:cs typeface="+mn-cs"/>
                        </a:rPr>
                        <a:t>повторного</a:t>
                      </a:r>
                      <a:r>
                        <a:rPr kumimoji="0" lang="ro-RO" sz="1600" b="1" kern="1200" dirty="0">
                          <a:solidFill>
                            <a:schemeClr val="tx2">
                              <a:lumMod val="10000"/>
                            </a:schemeClr>
                          </a:solidFill>
                          <a:latin typeface="+mn-lt"/>
                          <a:ea typeface="+mn-ea"/>
                          <a:cs typeface="+mn-cs"/>
                        </a:rPr>
                        <a:t> </a:t>
                      </a:r>
                      <a:r>
                        <a:rPr kumimoji="0" lang="ro-RO" sz="1600" b="1" kern="1200" dirty="0" err="1">
                          <a:solidFill>
                            <a:schemeClr val="tx2">
                              <a:lumMod val="10000"/>
                            </a:schemeClr>
                          </a:solidFill>
                          <a:latin typeface="+mn-lt"/>
                          <a:ea typeface="+mn-ea"/>
                          <a:cs typeface="+mn-cs"/>
                        </a:rPr>
                        <a:t>ухода</a:t>
                      </a:r>
                      <a:r>
                        <a:rPr kumimoji="0" lang="ru-RU" sz="1600" b="1" kern="1200" dirty="0">
                          <a:solidFill>
                            <a:schemeClr val="tx2">
                              <a:lumMod val="10000"/>
                            </a:schemeClr>
                          </a:solidFill>
                          <a:latin typeface="+mn-lt"/>
                          <a:ea typeface="+mn-ea"/>
                          <a:cs typeface="+mn-cs"/>
                        </a:rPr>
                        <a:t> в отпуске по воспитанию ребенка до выхода из предыдущего </a:t>
                      </a:r>
                      <a:endParaRPr kumimoji="0" lang="en-US" sz="1600" b="1" kern="1200" dirty="0">
                        <a:solidFill>
                          <a:schemeClr val="tx2">
                            <a:lumMod val="10000"/>
                          </a:schemeClr>
                        </a:solidFill>
                        <a:latin typeface="+mn-lt"/>
                        <a:ea typeface="+mn-ea"/>
                        <a:cs typeface="+mn-cs"/>
                      </a:endParaRPr>
                    </a:p>
                  </a:txBody>
                  <a:tcPr marL="68580" marR="68580" marT="0" marB="0"/>
                </a:tc>
              </a:tr>
            </a:tbl>
          </a:graphicData>
        </a:graphic>
      </p:graphicFrame>
      <p:sp>
        <p:nvSpPr>
          <p:cNvPr id="4" name="Rectangle 3"/>
          <p:cNvSpPr/>
          <p:nvPr/>
        </p:nvSpPr>
        <p:spPr>
          <a:xfrm>
            <a:off x="0" y="0"/>
            <a:ext cx="9144000" cy="523220"/>
          </a:xfrm>
          <a:prstGeom prst="rect">
            <a:avLst/>
          </a:prstGeom>
        </p:spPr>
        <p:txBody>
          <a:bodyPr wrap="square">
            <a:spAutoFit/>
          </a:bodyPr>
          <a:lstStyle/>
          <a:p>
            <a:pPr algn="ctr"/>
            <a:r>
              <a:rPr lang="ru-RU" sz="2800" b="1" dirty="0" smtClean="0">
                <a:solidFill>
                  <a:srgbClr val="FF0000"/>
                </a:solidFill>
              </a:rPr>
              <a:t>Особенности предоставления отчета</a:t>
            </a:r>
            <a:r>
              <a:rPr lang="ro-RO" sz="2800" b="1" dirty="0" smtClean="0">
                <a:solidFill>
                  <a:srgbClr val="FF0000"/>
                </a:solidFill>
              </a:rPr>
              <a:t> IRM 19</a:t>
            </a:r>
            <a:endParaRPr lang="en-US" sz="2800"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14282" y="214291"/>
          <a:ext cx="8715437" cy="6357982"/>
        </p:xfrm>
        <a:graphic>
          <a:graphicData uri="http://schemas.openxmlformats.org/drawingml/2006/table">
            <a:tbl>
              <a:tblPr firstRow="1" bandRow="1">
                <a:tableStyleId>{5C22544A-7EE6-4342-B048-85BDC9FD1C3A}</a:tableStyleId>
              </a:tblPr>
              <a:tblGrid>
                <a:gridCol w="680898"/>
                <a:gridCol w="2496627"/>
                <a:gridCol w="1513108"/>
                <a:gridCol w="4024804"/>
              </a:tblGrid>
              <a:tr h="1643074">
                <a:tc>
                  <a:txBody>
                    <a:bodyPr/>
                    <a:lstStyle/>
                    <a:p>
                      <a:pPr algn="just">
                        <a:lnSpc>
                          <a:spcPct val="115000"/>
                        </a:lnSpc>
                        <a:spcAft>
                          <a:spcPts val="0"/>
                        </a:spcAft>
                      </a:pPr>
                      <a:r>
                        <a:rPr lang="ro-RO" sz="1600" dirty="0">
                          <a:solidFill>
                            <a:srgbClr val="000000"/>
                          </a:solidFill>
                          <a:latin typeface="Times New Roman"/>
                          <a:ea typeface="Calibri"/>
                          <a:cs typeface="Times New Roman"/>
                        </a:rPr>
                        <a:t>4.</a:t>
                      </a:r>
                      <a:endParaRPr lang="en-US" sz="1600" dirty="0">
                        <a:latin typeface="Calibri"/>
                        <a:ea typeface="Calibri"/>
                        <a:cs typeface="Times New Roman"/>
                      </a:endParaRPr>
                    </a:p>
                  </a:txBody>
                  <a:tcPr marL="68580" marR="68580" marT="0" marB="0">
                    <a:solidFill>
                      <a:schemeClr val="tx1">
                        <a:lumMod val="95000"/>
                      </a:schemeClr>
                    </a:solidFill>
                  </a:tcPr>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Ситуации предоставления отцу отпуска по воспитанию ребенка до достижения им возраста 3 лет</a:t>
                      </a:r>
                      <a:endParaRPr kumimoji="0" lang="en-US" sz="1600" b="1" kern="1200" dirty="0">
                        <a:solidFill>
                          <a:schemeClr val="tx2">
                            <a:lumMod val="10000"/>
                          </a:schemeClr>
                        </a:solidFill>
                        <a:latin typeface="+mn-lt"/>
                        <a:ea typeface="+mn-ea"/>
                        <a:cs typeface="+mn-cs"/>
                      </a:endParaRPr>
                    </a:p>
                  </a:txBody>
                  <a:tcPr marL="68580" marR="68580" marT="0" marB="0">
                    <a:solidFill>
                      <a:schemeClr val="tx1">
                        <a:lumMod val="95000"/>
                      </a:schemeClr>
                    </a:solidFill>
                  </a:tcPr>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Предоставляется</a:t>
                      </a:r>
                      <a:endParaRPr kumimoji="0" lang="en-US" sz="1600" b="1" kern="1200" dirty="0">
                        <a:solidFill>
                          <a:schemeClr val="tx2">
                            <a:lumMod val="10000"/>
                          </a:schemeClr>
                        </a:solidFill>
                        <a:latin typeface="+mn-lt"/>
                        <a:ea typeface="+mn-ea"/>
                        <a:cs typeface="+mn-cs"/>
                      </a:endParaRPr>
                    </a:p>
                  </a:txBody>
                  <a:tcPr marL="68580" marR="68580" marT="0" marB="0">
                    <a:solidFill>
                      <a:schemeClr val="tx1">
                        <a:lumMod val="95000"/>
                      </a:schemeClr>
                    </a:solidFill>
                  </a:tcPr>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П</a:t>
                      </a:r>
                      <a:r>
                        <a:rPr kumimoji="0" lang="ro-RO" sz="1600" b="1" kern="1200" dirty="0" err="1">
                          <a:solidFill>
                            <a:schemeClr val="tx2">
                              <a:lumMod val="10000"/>
                            </a:schemeClr>
                          </a:solidFill>
                          <a:latin typeface="+mn-lt"/>
                          <a:ea typeface="+mn-ea"/>
                          <a:cs typeface="+mn-cs"/>
                        </a:rPr>
                        <a:t>редоставляется</a:t>
                      </a:r>
                      <a:r>
                        <a:rPr kumimoji="0" lang="ro-RO" sz="1600" b="1" kern="1200" dirty="0">
                          <a:solidFill>
                            <a:schemeClr val="tx2">
                              <a:lumMod val="10000"/>
                            </a:schemeClr>
                          </a:solidFill>
                          <a:latin typeface="+mn-lt"/>
                          <a:ea typeface="+mn-ea"/>
                          <a:cs typeface="+mn-cs"/>
                        </a:rPr>
                        <a:t> </a:t>
                      </a:r>
                      <a:r>
                        <a:rPr kumimoji="0" lang="ru-RU" sz="1600" b="1" kern="1200" dirty="0">
                          <a:solidFill>
                            <a:schemeClr val="tx2">
                              <a:lumMod val="10000"/>
                            </a:schemeClr>
                          </a:solidFill>
                          <a:latin typeface="+mn-lt"/>
                          <a:ea typeface="+mn-ea"/>
                          <a:cs typeface="+mn-cs"/>
                        </a:rPr>
                        <a:t>Информация</a:t>
                      </a:r>
                      <a:r>
                        <a:rPr kumimoji="0" lang="ro-RO" sz="1600" b="1" kern="1200" dirty="0">
                          <a:solidFill>
                            <a:schemeClr val="tx2">
                              <a:lumMod val="10000"/>
                            </a:schemeClr>
                          </a:solidFill>
                          <a:latin typeface="+mn-lt"/>
                          <a:ea typeface="+mn-ea"/>
                          <a:cs typeface="+mn-cs"/>
                        </a:rPr>
                        <a:t> IRM 19 и в </a:t>
                      </a:r>
                      <a:r>
                        <a:rPr kumimoji="0" lang="ro-RO" sz="1600" b="1" kern="1200" dirty="0" err="1">
                          <a:solidFill>
                            <a:schemeClr val="tx2">
                              <a:lumMod val="10000"/>
                            </a:schemeClr>
                          </a:solidFill>
                          <a:latin typeface="+mn-lt"/>
                          <a:ea typeface="+mn-ea"/>
                          <a:cs typeface="+mn-cs"/>
                        </a:rPr>
                        <a:t>случае</a:t>
                      </a:r>
                      <a:r>
                        <a:rPr kumimoji="0" lang="ro-RO" sz="1600" b="1" kern="1200" dirty="0">
                          <a:solidFill>
                            <a:schemeClr val="tx2">
                              <a:lumMod val="10000"/>
                            </a:schemeClr>
                          </a:solidFill>
                          <a:latin typeface="+mn-lt"/>
                          <a:ea typeface="+mn-ea"/>
                          <a:cs typeface="+mn-cs"/>
                        </a:rPr>
                        <a:t> </a:t>
                      </a:r>
                      <a:r>
                        <a:rPr kumimoji="0" lang="ro-RO" sz="1600" b="1" kern="1200" dirty="0" err="1">
                          <a:solidFill>
                            <a:schemeClr val="tx2">
                              <a:lumMod val="10000"/>
                            </a:schemeClr>
                          </a:solidFill>
                          <a:latin typeface="+mn-lt"/>
                          <a:ea typeface="+mn-ea"/>
                          <a:cs typeface="+mn-cs"/>
                        </a:rPr>
                        <a:t>повторного</a:t>
                      </a:r>
                      <a:r>
                        <a:rPr kumimoji="0" lang="ro-RO" sz="1600" b="1" kern="1200" dirty="0">
                          <a:solidFill>
                            <a:schemeClr val="tx2">
                              <a:lumMod val="10000"/>
                            </a:schemeClr>
                          </a:solidFill>
                          <a:latin typeface="+mn-lt"/>
                          <a:ea typeface="+mn-ea"/>
                          <a:cs typeface="+mn-cs"/>
                        </a:rPr>
                        <a:t> </a:t>
                      </a:r>
                      <a:r>
                        <a:rPr kumimoji="0" lang="ro-RO" sz="1600" b="1" kern="1200" dirty="0" err="1">
                          <a:solidFill>
                            <a:schemeClr val="tx2">
                              <a:lumMod val="10000"/>
                            </a:schemeClr>
                          </a:solidFill>
                          <a:latin typeface="+mn-lt"/>
                          <a:ea typeface="+mn-ea"/>
                          <a:cs typeface="+mn-cs"/>
                        </a:rPr>
                        <a:t>ухода</a:t>
                      </a:r>
                      <a:r>
                        <a:rPr kumimoji="0" lang="ru-RU" sz="1600" b="1" kern="1200" dirty="0">
                          <a:solidFill>
                            <a:schemeClr val="tx2">
                              <a:lumMod val="10000"/>
                            </a:schemeClr>
                          </a:solidFill>
                          <a:latin typeface="+mn-lt"/>
                          <a:ea typeface="+mn-ea"/>
                          <a:cs typeface="+mn-cs"/>
                        </a:rPr>
                        <a:t> в отпуске по воспитанию ребенка до выхода из предыдущего</a:t>
                      </a:r>
                      <a:endParaRPr kumimoji="0" lang="en-US" sz="1600" b="1" kern="1200" dirty="0">
                        <a:solidFill>
                          <a:schemeClr val="tx2">
                            <a:lumMod val="10000"/>
                          </a:schemeClr>
                        </a:solidFill>
                        <a:latin typeface="+mn-lt"/>
                        <a:ea typeface="+mn-ea"/>
                        <a:cs typeface="+mn-cs"/>
                      </a:endParaRPr>
                    </a:p>
                  </a:txBody>
                  <a:tcPr marL="68580" marR="68580" marT="0" marB="0">
                    <a:solidFill>
                      <a:schemeClr val="tx1">
                        <a:lumMod val="95000"/>
                      </a:schemeClr>
                    </a:solidFill>
                  </a:tcPr>
                </a:tc>
              </a:tr>
              <a:tr h="1571636">
                <a:tc>
                  <a:txBody>
                    <a:bodyPr/>
                    <a:lstStyle/>
                    <a:p>
                      <a:pPr algn="just">
                        <a:lnSpc>
                          <a:spcPct val="115000"/>
                        </a:lnSpc>
                        <a:spcAft>
                          <a:spcPts val="0"/>
                        </a:spcAft>
                      </a:pPr>
                      <a:r>
                        <a:rPr lang="ro-RO" sz="1600" b="1" dirty="0">
                          <a:solidFill>
                            <a:srgbClr val="000000"/>
                          </a:solidFill>
                          <a:latin typeface="Times New Roman"/>
                          <a:ea typeface="Calibri"/>
                          <a:cs typeface="Times New Roman"/>
                        </a:rPr>
                        <a:t>5.</a:t>
                      </a:r>
                      <a:endParaRPr lang="en-US" sz="1600" b="1" dirty="0">
                        <a:latin typeface="Calibri"/>
                        <a:ea typeface="Calibri"/>
                        <a:cs typeface="Times New Roman"/>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Ситуации предоставления отпуска по отцовству</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Предоставляется</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П</a:t>
                      </a:r>
                      <a:r>
                        <a:rPr kumimoji="0" lang="ro-RO" sz="1600" b="1" kern="1200" dirty="0" err="1">
                          <a:solidFill>
                            <a:schemeClr val="tx2">
                              <a:lumMod val="10000"/>
                            </a:schemeClr>
                          </a:solidFill>
                          <a:latin typeface="+mn-lt"/>
                          <a:ea typeface="+mn-ea"/>
                          <a:cs typeface="+mn-cs"/>
                        </a:rPr>
                        <a:t>редоставляется</a:t>
                      </a:r>
                      <a:r>
                        <a:rPr kumimoji="0" lang="ro-RO" sz="1600" b="1" kern="1200" dirty="0">
                          <a:solidFill>
                            <a:schemeClr val="tx2">
                              <a:lumMod val="10000"/>
                            </a:schemeClr>
                          </a:solidFill>
                          <a:latin typeface="+mn-lt"/>
                          <a:ea typeface="+mn-ea"/>
                          <a:cs typeface="+mn-cs"/>
                        </a:rPr>
                        <a:t> </a:t>
                      </a:r>
                      <a:r>
                        <a:rPr kumimoji="0" lang="ru-RU" sz="1600" b="1" kern="1200" dirty="0">
                          <a:solidFill>
                            <a:schemeClr val="tx2">
                              <a:lumMod val="10000"/>
                            </a:schemeClr>
                          </a:solidFill>
                          <a:latin typeface="+mn-lt"/>
                          <a:ea typeface="+mn-ea"/>
                          <a:cs typeface="+mn-cs"/>
                        </a:rPr>
                        <a:t>Информация</a:t>
                      </a:r>
                      <a:r>
                        <a:rPr kumimoji="0" lang="ro-RO" sz="1600" b="1" kern="1200" dirty="0">
                          <a:solidFill>
                            <a:schemeClr val="tx2">
                              <a:lumMod val="10000"/>
                            </a:schemeClr>
                          </a:solidFill>
                          <a:latin typeface="+mn-lt"/>
                          <a:ea typeface="+mn-ea"/>
                          <a:cs typeface="+mn-cs"/>
                        </a:rPr>
                        <a:t> IRM 19</a:t>
                      </a:r>
                      <a:r>
                        <a:rPr kumimoji="0" lang="ru-RU" sz="1600" b="1" kern="1200" dirty="0">
                          <a:solidFill>
                            <a:schemeClr val="tx2">
                              <a:lumMod val="10000"/>
                            </a:schemeClr>
                          </a:solidFill>
                          <a:latin typeface="+mn-lt"/>
                          <a:ea typeface="+mn-ea"/>
                          <a:cs typeface="+mn-cs"/>
                        </a:rPr>
                        <a:t> со всех предприятиях в случае если лицо работает в нескольких местах</a:t>
                      </a:r>
                      <a:endParaRPr kumimoji="0" lang="en-US" sz="1600" b="1" kern="1200" dirty="0">
                        <a:solidFill>
                          <a:schemeClr val="tx2">
                            <a:lumMod val="10000"/>
                          </a:schemeClr>
                        </a:solidFill>
                        <a:latin typeface="+mn-lt"/>
                        <a:ea typeface="+mn-ea"/>
                        <a:cs typeface="+mn-cs"/>
                      </a:endParaRPr>
                    </a:p>
                  </a:txBody>
                  <a:tcPr marL="68580" marR="68580" marT="0" marB="0"/>
                </a:tc>
              </a:tr>
              <a:tr h="1571636">
                <a:tc>
                  <a:txBody>
                    <a:bodyPr/>
                    <a:lstStyle/>
                    <a:p>
                      <a:pPr algn="just">
                        <a:lnSpc>
                          <a:spcPct val="115000"/>
                        </a:lnSpc>
                        <a:spcAft>
                          <a:spcPts val="0"/>
                        </a:spcAft>
                      </a:pPr>
                      <a:r>
                        <a:rPr lang="ro-RO" sz="1600" b="1">
                          <a:solidFill>
                            <a:srgbClr val="000000"/>
                          </a:solidFill>
                          <a:latin typeface="Times New Roman"/>
                          <a:ea typeface="Calibri"/>
                          <a:cs typeface="Times New Roman"/>
                        </a:rPr>
                        <a:t>6.</a:t>
                      </a:r>
                      <a:endParaRPr lang="en-US" sz="1600" b="1">
                        <a:latin typeface="Calibri"/>
                        <a:ea typeface="Calibri"/>
                        <a:cs typeface="Times New Roman"/>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Ситуации предоставления отпуска по воспитанию ребенка с 3 до 4 лет</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Предоставляется</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в случае выхода на работу раньше</a:t>
                      </a:r>
                      <a:r>
                        <a:rPr kumimoji="0" lang="ro-RO" sz="1600" b="1" kern="1200" dirty="0">
                          <a:solidFill>
                            <a:schemeClr val="tx2">
                              <a:lumMod val="10000"/>
                            </a:schemeClr>
                          </a:solidFill>
                          <a:latin typeface="+mn-lt"/>
                          <a:ea typeface="+mn-ea"/>
                          <a:cs typeface="+mn-cs"/>
                        </a:rPr>
                        <a:t> 4 </a:t>
                      </a:r>
                      <a:r>
                        <a:rPr kumimoji="0" lang="ru-RU" sz="1600" b="1" kern="1200" dirty="0">
                          <a:solidFill>
                            <a:schemeClr val="tx2">
                              <a:lumMod val="10000"/>
                            </a:schemeClr>
                          </a:solidFill>
                          <a:latin typeface="+mn-lt"/>
                          <a:ea typeface="+mn-ea"/>
                          <a:cs typeface="+mn-cs"/>
                        </a:rPr>
                        <a:t>лет П</a:t>
                      </a:r>
                      <a:r>
                        <a:rPr kumimoji="0" lang="ro-RO" sz="1600" b="1" kern="1200" dirty="0" err="1">
                          <a:solidFill>
                            <a:schemeClr val="tx2">
                              <a:lumMod val="10000"/>
                            </a:schemeClr>
                          </a:solidFill>
                          <a:latin typeface="+mn-lt"/>
                          <a:ea typeface="+mn-ea"/>
                          <a:cs typeface="+mn-cs"/>
                        </a:rPr>
                        <a:t>редоставляется</a:t>
                      </a:r>
                      <a:r>
                        <a:rPr kumimoji="0" lang="ro-RO" sz="1600" b="1" kern="1200" dirty="0">
                          <a:solidFill>
                            <a:schemeClr val="tx2">
                              <a:lumMod val="10000"/>
                            </a:schemeClr>
                          </a:solidFill>
                          <a:latin typeface="+mn-lt"/>
                          <a:ea typeface="+mn-ea"/>
                          <a:cs typeface="+mn-cs"/>
                        </a:rPr>
                        <a:t> </a:t>
                      </a:r>
                      <a:r>
                        <a:rPr kumimoji="0" lang="ru-RU" sz="1600" b="1" kern="1200" dirty="0">
                          <a:solidFill>
                            <a:schemeClr val="tx2">
                              <a:lumMod val="10000"/>
                            </a:schemeClr>
                          </a:solidFill>
                          <a:latin typeface="+mn-lt"/>
                          <a:ea typeface="+mn-ea"/>
                          <a:cs typeface="+mn-cs"/>
                        </a:rPr>
                        <a:t>Информация</a:t>
                      </a:r>
                      <a:r>
                        <a:rPr kumimoji="0" lang="ro-RO" sz="1600" b="1" kern="1200" dirty="0">
                          <a:solidFill>
                            <a:schemeClr val="tx2">
                              <a:lumMod val="10000"/>
                            </a:schemeClr>
                          </a:solidFill>
                          <a:latin typeface="+mn-lt"/>
                          <a:ea typeface="+mn-ea"/>
                          <a:cs typeface="+mn-cs"/>
                        </a:rPr>
                        <a:t> IRM 19</a:t>
                      </a:r>
                      <a:r>
                        <a:rPr kumimoji="0" lang="ru-RU" sz="1600" b="1" kern="1200" dirty="0">
                          <a:solidFill>
                            <a:schemeClr val="tx2">
                              <a:lumMod val="10000"/>
                            </a:schemeClr>
                          </a:solidFill>
                          <a:latin typeface="+mn-lt"/>
                          <a:ea typeface="+mn-ea"/>
                          <a:cs typeface="+mn-cs"/>
                        </a:rPr>
                        <a:t> в разделе  Информация о </a:t>
                      </a:r>
                      <a:r>
                        <a:rPr kumimoji="0" lang="ro-RO" sz="1600" b="1" kern="1200" dirty="0" err="1">
                          <a:solidFill>
                            <a:schemeClr val="tx2">
                              <a:lumMod val="10000"/>
                            </a:schemeClr>
                          </a:solidFill>
                          <a:latin typeface="+mn-lt"/>
                          <a:ea typeface="+mn-ea"/>
                          <a:cs typeface="+mn-cs"/>
                        </a:rPr>
                        <a:t>трудовых</a:t>
                      </a:r>
                      <a:r>
                        <a:rPr kumimoji="0" lang="ro-RO" sz="1600" b="1" kern="1200" dirty="0">
                          <a:solidFill>
                            <a:schemeClr val="tx2">
                              <a:lumMod val="10000"/>
                            </a:schemeClr>
                          </a:solidFill>
                          <a:latin typeface="+mn-lt"/>
                          <a:ea typeface="+mn-ea"/>
                          <a:cs typeface="+mn-cs"/>
                        </a:rPr>
                        <a:t> </a:t>
                      </a:r>
                      <a:r>
                        <a:rPr kumimoji="0" lang="ro-RO" sz="1600" b="1" kern="1200" dirty="0" err="1">
                          <a:solidFill>
                            <a:schemeClr val="tx2">
                              <a:lumMod val="10000"/>
                            </a:schemeClr>
                          </a:solidFill>
                          <a:latin typeface="+mn-lt"/>
                          <a:ea typeface="+mn-ea"/>
                          <a:cs typeface="+mn-cs"/>
                        </a:rPr>
                        <a:t>отношени</a:t>
                      </a:r>
                      <a:r>
                        <a:rPr kumimoji="0" lang="ru-RU" sz="1600" b="1" kern="1200" dirty="0" err="1">
                          <a:solidFill>
                            <a:schemeClr val="tx2">
                              <a:lumMod val="10000"/>
                            </a:schemeClr>
                          </a:solidFill>
                          <a:latin typeface="+mn-lt"/>
                          <a:ea typeface="+mn-ea"/>
                          <a:cs typeface="+mn-cs"/>
                        </a:rPr>
                        <a:t>ях</a:t>
                      </a:r>
                      <a:endParaRPr kumimoji="0" lang="en-US" sz="1600" b="1" kern="1200" dirty="0">
                        <a:solidFill>
                          <a:schemeClr val="tx2">
                            <a:lumMod val="10000"/>
                          </a:schemeClr>
                        </a:solidFill>
                        <a:latin typeface="+mn-lt"/>
                        <a:ea typeface="+mn-ea"/>
                        <a:cs typeface="+mn-cs"/>
                      </a:endParaRPr>
                    </a:p>
                  </a:txBody>
                  <a:tcPr marL="68580" marR="68580" marT="0" marB="0"/>
                </a:tc>
              </a:tr>
              <a:tr h="1571636">
                <a:tc>
                  <a:txBody>
                    <a:bodyPr/>
                    <a:lstStyle/>
                    <a:p>
                      <a:pPr algn="just">
                        <a:lnSpc>
                          <a:spcPct val="115000"/>
                        </a:lnSpc>
                        <a:spcAft>
                          <a:spcPts val="0"/>
                        </a:spcAft>
                      </a:pPr>
                      <a:r>
                        <a:rPr lang="ro-RO" sz="1600" b="1">
                          <a:solidFill>
                            <a:srgbClr val="000000"/>
                          </a:solidFill>
                          <a:latin typeface="Times New Roman"/>
                          <a:ea typeface="Calibri"/>
                          <a:cs typeface="Times New Roman"/>
                        </a:rPr>
                        <a:t>7.</a:t>
                      </a:r>
                      <a:endParaRPr lang="en-US" sz="1600" b="1">
                        <a:latin typeface="Calibri"/>
                        <a:ea typeface="Calibri"/>
                        <a:cs typeface="Times New Roman"/>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Ситуации выхода  мамы или папы из отпуска по воспитанию ребенка до достижения им возраста 3 лет</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Не предоставляется</a:t>
                      </a:r>
                      <a:endParaRPr kumimoji="0" lang="en-US" sz="1600" b="1" kern="1200" dirty="0">
                        <a:solidFill>
                          <a:schemeClr val="tx2">
                            <a:lumMod val="10000"/>
                          </a:schemeClr>
                        </a:solidFill>
                        <a:latin typeface="+mn-lt"/>
                        <a:ea typeface="+mn-ea"/>
                        <a:cs typeface="+mn-cs"/>
                      </a:endParaRPr>
                    </a:p>
                  </a:txBody>
                  <a:tcPr marL="68580" marR="68580" marT="0" marB="0"/>
                </a:tc>
                <a:tc>
                  <a:txBody>
                    <a:bodyPr/>
                    <a:lstStyle/>
                    <a:p>
                      <a:pPr marL="0" algn="just" rtl="0" eaLnBrk="1" latinLnBrk="0" hangingPunct="1">
                        <a:lnSpc>
                          <a:spcPct val="115000"/>
                        </a:lnSpc>
                        <a:spcAft>
                          <a:spcPts val="0"/>
                        </a:spcAft>
                      </a:pPr>
                      <a:r>
                        <a:rPr kumimoji="0" lang="ru-RU" sz="1600" b="1" kern="1200" dirty="0">
                          <a:solidFill>
                            <a:schemeClr val="tx2">
                              <a:lumMod val="10000"/>
                            </a:schemeClr>
                          </a:solidFill>
                          <a:latin typeface="+mn-lt"/>
                          <a:ea typeface="+mn-ea"/>
                          <a:cs typeface="+mn-cs"/>
                        </a:rPr>
                        <a:t>Заполняется отчет </a:t>
                      </a:r>
                      <a:r>
                        <a:rPr kumimoji="0" lang="ro-RO" sz="1600" b="1" kern="1200" dirty="0">
                          <a:solidFill>
                            <a:schemeClr val="tx2">
                              <a:lumMod val="10000"/>
                            </a:schemeClr>
                          </a:solidFill>
                          <a:latin typeface="+mn-lt"/>
                          <a:ea typeface="+mn-ea"/>
                          <a:cs typeface="+mn-cs"/>
                        </a:rPr>
                        <a:t> IPC 21</a:t>
                      </a:r>
                      <a:r>
                        <a:rPr kumimoji="0" lang="ru-RU" sz="1600" b="1" kern="1200" dirty="0">
                          <a:solidFill>
                            <a:schemeClr val="tx2">
                              <a:lumMod val="10000"/>
                            </a:schemeClr>
                          </a:solidFill>
                          <a:latin typeface="+mn-lt"/>
                          <a:ea typeface="+mn-ea"/>
                          <a:cs typeface="+mn-cs"/>
                        </a:rPr>
                        <a:t> с первого дня выхода на работу</a:t>
                      </a:r>
                      <a:endParaRPr kumimoji="0" lang="en-US" sz="1600" b="1" kern="1200" dirty="0">
                        <a:solidFill>
                          <a:schemeClr val="tx2">
                            <a:lumMod val="10000"/>
                          </a:schemeClr>
                        </a:solidFill>
                        <a:latin typeface="+mn-lt"/>
                        <a:ea typeface="+mn-ea"/>
                        <a:cs typeface="+mn-cs"/>
                      </a:endParaRPr>
                    </a:p>
                  </a:txBody>
                  <a:tcPr marL="68580" marR="68580" marT="0" marB="0"/>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2" name="Прямоугольник: скругленные углы 11">
            <a:extLst>
              <a:ext uri="{FF2B5EF4-FFF2-40B4-BE49-F238E27FC236}">
                <a16:creationId xmlns:a16="http://schemas.microsoft.com/office/drawing/2014/main" xmlns="" id="{644DC0F5-D3CC-4C33-BCD6-30BB83CE5AEB}"/>
              </a:ext>
            </a:extLst>
          </p:cNvPr>
          <p:cNvSpPr/>
          <p:nvPr/>
        </p:nvSpPr>
        <p:spPr>
          <a:xfrm>
            <a:off x="142844" y="1"/>
            <a:ext cx="8858312" cy="85723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2400" b="1" dirty="0" smtClean="0">
                <a:solidFill>
                  <a:schemeClr val="tx2">
                    <a:lumMod val="10000"/>
                  </a:schemeClr>
                </a:solidFill>
              </a:rPr>
              <a:t>Комбинации кодов категорий застрахованных лиц, которые включают пересекающиеся периоды</a:t>
            </a:r>
            <a:endParaRPr lang="ru-RU" sz="2300" b="1" dirty="0">
              <a:solidFill>
                <a:schemeClr val="tx2">
                  <a:lumMod val="10000"/>
                </a:schemeClr>
              </a:solidFill>
              <a:latin typeface="Times New Roman" panose="02020603050405020304" pitchFamily="18" charset="0"/>
              <a:cs typeface="Times New Roman" panose="02020603050405020304" pitchFamily="18" charset="0"/>
            </a:endParaRPr>
          </a:p>
        </p:txBody>
      </p:sp>
      <p:graphicFrame>
        <p:nvGraphicFramePr>
          <p:cNvPr id="13" name="Таблица 12">
            <a:extLst>
              <a:ext uri="{FF2B5EF4-FFF2-40B4-BE49-F238E27FC236}">
                <a16:creationId xmlns:a16="http://schemas.microsoft.com/office/drawing/2014/main" xmlns="" id="{017D1F4C-FCF9-497A-B48B-FD310FA92E5D}"/>
              </a:ext>
            </a:extLst>
          </p:cNvPr>
          <p:cNvGraphicFramePr>
            <a:graphicFrameLocks noGrp="1"/>
          </p:cNvGraphicFramePr>
          <p:nvPr>
            <p:extLst>
              <p:ext uri="{D42A27DB-BD31-4B8C-83A1-F6EECF244321}">
                <p14:modId xmlns:p14="http://schemas.microsoft.com/office/powerpoint/2010/main" xmlns="" val="3822241326"/>
              </p:ext>
            </p:extLst>
          </p:nvPr>
        </p:nvGraphicFramePr>
        <p:xfrm>
          <a:off x="71406" y="896588"/>
          <a:ext cx="9072595" cy="7044925"/>
        </p:xfrm>
        <a:graphic>
          <a:graphicData uri="http://schemas.openxmlformats.org/drawingml/2006/table">
            <a:tbl>
              <a:tblPr firstRow="1" bandRow="1">
                <a:tableStyleId>{21E4AEA4-8DFA-4A89-87EB-49C32662AFE0}</a:tableStyleId>
              </a:tblPr>
              <a:tblGrid>
                <a:gridCol w="2321729">
                  <a:extLst>
                    <a:ext uri="{9D8B030D-6E8A-4147-A177-3AD203B41FA5}">
                      <a16:colId xmlns:a16="http://schemas.microsoft.com/office/drawing/2014/main" xmlns="" val="2262503735"/>
                    </a:ext>
                  </a:extLst>
                </a:gridCol>
                <a:gridCol w="1567068">
                  <a:extLst>
                    <a:ext uri="{9D8B030D-6E8A-4147-A177-3AD203B41FA5}">
                      <a16:colId xmlns:a16="http://schemas.microsoft.com/office/drawing/2014/main" xmlns="" val="300709761"/>
                    </a:ext>
                  </a:extLst>
                </a:gridCol>
                <a:gridCol w="2440072">
                  <a:extLst>
                    <a:ext uri="{9D8B030D-6E8A-4147-A177-3AD203B41FA5}">
                      <a16:colId xmlns:a16="http://schemas.microsoft.com/office/drawing/2014/main" xmlns="" val="3419879452"/>
                    </a:ext>
                  </a:extLst>
                </a:gridCol>
                <a:gridCol w="2743726">
                  <a:extLst>
                    <a:ext uri="{9D8B030D-6E8A-4147-A177-3AD203B41FA5}">
                      <a16:colId xmlns:a16="http://schemas.microsoft.com/office/drawing/2014/main" xmlns="" val="4098151290"/>
                    </a:ext>
                  </a:extLst>
                </a:gridCol>
              </a:tblGrid>
              <a:tr h="1304825">
                <a:tc>
                  <a:txBody>
                    <a:bodyPr/>
                    <a:lstStyle/>
                    <a:p>
                      <a:pPr algn="ctr">
                        <a:lnSpc>
                          <a:spcPct val="115000"/>
                        </a:lnSpc>
                        <a:spcAft>
                          <a:spcPts val="0"/>
                        </a:spcAft>
                      </a:pPr>
                      <a:r>
                        <a:rPr lang="ru-RU" sz="1600" b="1" dirty="0" smtClean="0">
                          <a:solidFill>
                            <a:schemeClr val="tx2">
                              <a:lumMod val="10000"/>
                            </a:schemeClr>
                          </a:solidFill>
                          <a:latin typeface="Times New Roman" pitchFamily="18" charset="0"/>
                          <a:cs typeface="Times New Roman" pitchFamily="18" charset="0"/>
                        </a:rPr>
                        <a:t>Комбинации кодов </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Разрешается/не разрешается пересечение периода</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Закон или Положение Правительства в которых</a:t>
                      </a:r>
                      <a:r>
                        <a:rPr lang="ru-RU" sz="1600" b="1" baseline="0" dirty="0" smtClean="0">
                          <a:solidFill>
                            <a:schemeClr val="tx2">
                              <a:lumMod val="10000"/>
                            </a:schemeClr>
                          </a:solidFill>
                          <a:effectLst/>
                          <a:latin typeface="Times New Roman" pitchFamily="18" charset="0"/>
                          <a:cs typeface="Times New Roman" pitchFamily="18" charset="0"/>
                        </a:rPr>
                        <a:t> предусмотрены ситуации</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Комментарии </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extLst>
                  <a:ext uri="{0D108BD9-81ED-4DB2-BD59-A6C34878D82A}">
                    <a16:rowId xmlns:a16="http://schemas.microsoft.com/office/drawing/2014/main" xmlns="" val="2192915544"/>
                  </a:ext>
                </a:extLst>
              </a:tr>
              <a:tr h="1159815">
                <a:tc>
                  <a:txBody>
                    <a:bodyPr/>
                    <a:lstStyle/>
                    <a:p>
                      <a:pPr algn="just">
                        <a:lnSpc>
                          <a:spcPct val="115000"/>
                        </a:lnSpc>
                        <a:spcAft>
                          <a:spcPts val="0"/>
                        </a:spcAft>
                      </a:pPr>
                      <a:r>
                        <a:rPr lang="ro-RO" sz="1600" b="1" dirty="0">
                          <a:solidFill>
                            <a:srgbClr val="7030A0"/>
                          </a:solidFill>
                          <a:effectLst/>
                        </a:rPr>
                        <a:t>101–153</a:t>
                      </a:r>
                      <a:endParaRPr lang="ru-RU" sz="1600" b="1" dirty="0">
                        <a:solidFill>
                          <a:srgbClr val="7030A0"/>
                        </a:solidFill>
                        <a:effectLst/>
                      </a:endParaRPr>
                    </a:p>
                    <a:p>
                      <a:pPr algn="l">
                        <a:lnSpc>
                          <a:spcPct val="115000"/>
                        </a:lnSpc>
                        <a:spcAft>
                          <a:spcPts val="0"/>
                        </a:spcAft>
                      </a:pPr>
                      <a:r>
                        <a:rPr lang="ru-RU" sz="1600" b="1" dirty="0" smtClean="0">
                          <a:solidFill>
                            <a:srgbClr val="7030A0"/>
                          </a:solidFill>
                          <a:effectLst/>
                        </a:rPr>
                        <a:t>Пересечение периодов </a:t>
                      </a:r>
                      <a:r>
                        <a:rPr lang="ru-RU" sz="1600" b="1" dirty="0" smtClean="0">
                          <a:solidFill>
                            <a:srgbClr val="7030A0"/>
                          </a:solidFill>
                        </a:rPr>
                        <a:t>деятельности с периодами временной нетрудоспособности</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u-RU" sz="1600" b="1" dirty="0" smtClean="0">
                          <a:solidFill>
                            <a:srgbClr val="7030A0"/>
                          </a:solidFill>
                          <a:effectLst/>
                          <a:latin typeface="+mn-lt"/>
                          <a:cs typeface="+mn-cs"/>
                        </a:rPr>
                        <a:t>Н</a:t>
                      </a:r>
                      <a:r>
                        <a:rPr lang="ru-RU" sz="1600" b="1" dirty="0" smtClean="0">
                          <a:solidFill>
                            <a:srgbClr val="7030A0"/>
                          </a:solidFill>
                          <a:effectLst/>
                          <a:latin typeface="Times New Roman" pitchFamily="18" charset="0"/>
                          <a:cs typeface="Times New Roman" pitchFamily="18" charset="0"/>
                        </a:rPr>
                        <a:t>е разрешается </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15000"/>
                        </a:lnSpc>
                        <a:spcAft>
                          <a:spcPts val="0"/>
                        </a:spcAft>
                      </a:pPr>
                      <a:r>
                        <a:rPr lang="ru-RU" sz="1600" b="1" dirty="0" err="1" smtClean="0">
                          <a:solidFill>
                            <a:srgbClr val="7030A0"/>
                          </a:solidFill>
                          <a:effectLst/>
                        </a:rPr>
                        <a:t>Ст</a:t>
                      </a:r>
                      <a:r>
                        <a:rPr lang="ro-RO" sz="1600" b="1" dirty="0" smtClean="0">
                          <a:solidFill>
                            <a:srgbClr val="7030A0"/>
                          </a:solidFill>
                          <a:effectLst/>
                        </a:rPr>
                        <a:t>. </a:t>
                      </a:r>
                      <a:r>
                        <a:rPr lang="ro-RO" sz="1600" b="1" dirty="0">
                          <a:solidFill>
                            <a:srgbClr val="7030A0"/>
                          </a:solidFill>
                          <a:effectLst/>
                        </a:rPr>
                        <a:t>2 </a:t>
                      </a:r>
                      <a:r>
                        <a:rPr lang="ru-RU" sz="1600" b="1" dirty="0" smtClean="0">
                          <a:solidFill>
                            <a:srgbClr val="7030A0"/>
                          </a:solidFill>
                          <a:effectLst/>
                        </a:rPr>
                        <a:t>Закона </a:t>
                      </a:r>
                      <a:r>
                        <a:rPr lang="ro-RO" sz="1600" b="1" dirty="0" smtClean="0">
                          <a:solidFill>
                            <a:srgbClr val="7030A0"/>
                          </a:solidFill>
                          <a:effectLst/>
                        </a:rPr>
                        <a:t>289/2004</a:t>
                      </a:r>
                      <a:r>
                        <a:rPr lang="ro-RO" sz="1600" b="1" dirty="0">
                          <a:solidFill>
                            <a:srgbClr val="7030A0"/>
                          </a:solidFill>
                          <a:effectLst/>
                        </a:rPr>
                        <a:t>;</a:t>
                      </a:r>
                      <a:endParaRPr lang="ru-RU" sz="1600" b="1" dirty="0">
                        <a:solidFill>
                          <a:srgbClr val="7030A0"/>
                        </a:solidFill>
                        <a:effectLst/>
                      </a:endParaRPr>
                    </a:p>
                    <a:p>
                      <a:pPr>
                        <a:lnSpc>
                          <a:spcPct val="115000"/>
                        </a:lnSpc>
                        <a:spcAft>
                          <a:spcPts val="0"/>
                        </a:spcAft>
                      </a:pPr>
                      <a:r>
                        <a:rPr lang="ru-RU" sz="1600" b="1" dirty="0" smtClean="0">
                          <a:solidFill>
                            <a:srgbClr val="7030A0"/>
                          </a:solidFill>
                          <a:effectLst/>
                        </a:rPr>
                        <a:t>П</a:t>
                      </a:r>
                      <a:r>
                        <a:rPr lang="ro-RO" sz="1600" b="1" dirty="0" smtClean="0">
                          <a:solidFill>
                            <a:srgbClr val="7030A0"/>
                          </a:solidFill>
                          <a:effectLst/>
                        </a:rPr>
                        <a:t>. </a:t>
                      </a:r>
                      <a:r>
                        <a:rPr lang="ro-RO" sz="1600" b="1" dirty="0">
                          <a:solidFill>
                            <a:srgbClr val="7030A0"/>
                          </a:solidFill>
                          <a:effectLst/>
                        </a:rPr>
                        <a:t>14 din </a:t>
                      </a:r>
                      <a:r>
                        <a:rPr lang="ru-RU" sz="1600" b="1" dirty="0" smtClean="0">
                          <a:solidFill>
                            <a:srgbClr val="7030A0"/>
                          </a:solidFill>
                          <a:effectLst/>
                        </a:rPr>
                        <a:t>ПП</a:t>
                      </a:r>
                      <a:r>
                        <a:rPr lang="ro-RO" sz="1600" b="1" dirty="0" smtClean="0">
                          <a:solidFill>
                            <a:srgbClr val="7030A0"/>
                          </a:solidFill>
                          <a:effectLst/>
                        </a:rPr>
                        <a:t> </a:t>
                      </a:r>
                      <a:r>
                        <a:rPr lang="ru-RU" sz="1600" b="1" dirty="0" err="1" smtClean="0">
                          <a:solidFill>
                            <a:srgbClr val="7030A0"/>
                          </a:solidFill>
                          <a:effectLst/>
                        </a:rPr>
                        <a:t>нр</a:t>
                      </a:r>
                      <a:r>
                        <a:rPr lang="ro-RO" sz="1600" b="1" dirty="0" smtClean="0">
                          <a:solidFill>
                            <a:srgbClr val="7030A0"/>
                          </a:solidFill>
                          <a:effectLst/>
                        </a:rPr>
                        <a:t>. </a:t>
                      </a:r>
                      <a:r>
                        <a:rPr lang="ro-RO" sz="1600" b="1" dirty="0">
                          <a:solidFill>
                            <a:srgbClr val="7030A0"/>
                          </a:solidFill>
                          <a:effectLst/>
                        </a:rPr>
                        <a:t>108/2005</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u-RU" sz="1600" b="1" dirty="0" smtClean="0">
                          <a:solidFill>
                            <a:srgbClr val="7030A0"/>
                          </a:solidFill>
                        </a:rPr>
                        <a:t>Потеря застрахованного дохода в течение периода временной нетрудоспособности является обязательным условием для всех организаций, в которых осуществляет деятельность</a:t>
                      </a:r>
                      <a:r>
                        <a:rPr lang="ro-RO" sz="1600" b="1" dirty="0" smtClean="0">
                          <a:solidFill>
                            <a:srgbClr val="7030A0"/>
                          </a:solidFill>
                          <a:effectLst/>
                        </a:rPr>
                        <a:t>.</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4182743435"/>
                  </a:ext>
                </a:extLst>
              </a:tr>
              <a:tr h="1748386">
                <a:tc>
                  <a:txBody>
                    <a:bodyPr/>
                    <a:lstStyle/>
                    <a:p>
                      <a:pPr algn="just">
                        <a:lnSpc>
                          <a:spcPct val="115000"/>
                        </a:lnSpc>
                        <a:spcAft>
                          <a:spcPts val="0"/>
                        </a:spcAft>
                      </a:pPr>
                      <a:r>
                        <a:rPr lang="ro-RO" sz="1600" b="1" dirty="0">
                          <a:solidFill>
                            <a:srgbClr val="7030A0"/>
                          </a:solidFill>
                          <a:effectLst/>
                        </a:rPr>
                        <a:t>160–153</a:t>
                      </a:r>
                      <a:endParaRPr lang="ru-RU" sz="1600" b="1" dirty="0">
                        <a:solidFill>
                          <a:srgbClr val="7030A0"/>
                        </a:solidFill>
                        <a:effectLst/>
                      </a:endParaRPr>
                    </a:p>
                    <a:p>
                      <a:pPr algn="just">
                        <a:lnSpc>
                          <a:spcPct val="115000"/>
                        </a:lnSpc>
                        <a:spcAft>
                          <a:spcPts val="0"/>
                        </a:spcAft>
                      </a:pPr>
                      <a:r>
                        <a:rPr lang="ru-RU" sz="1600" b="1" dirty="0" smtClean="0">
                          <a:solidFill>
                            <a:srgbClr val="7030A0"/>
                          </a:solidFill>
                          <a:effectLst/>
                        </a:rPr>
                        <a:t>Пересечение </a:t>
                      </a:r>
                      <a:r>
                        <a:rPr lang="ru-RU" sz="1600" b="1" dirty="0" smtClean="0">
                          <a:solidFill>
                            <a:srgbClr val="7030A0"/>
                          </a:solidFill>
                        </a:rPr>
                        <a:t> периодов ежегодного отпуска с периодом</a:t>
                      </a:r>
                      <a:r>
                        <a:rPr lang="ru-RU" sz="1600" b="1" dirty="0" smtClean="0">
                          <a:solidFill>
                            <a:srgbClr val="7030A0"/>
                          </a:solidFill>
                          <a:effectLst/>
                        </a:rPr>
                        <a:t> </a:t>
                      </a:r>
                      <a:r>
                        <a:rPr lang="ru-RU" sz="1600" b="1" dirty="0" smtClean="0">
                          <a:solidFill>
                            <a:srgbClr val="7030A0"/>
                          </a:solidFill>
                        </a:rPr>
                        <a:t>временной нетрудоспособности</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u-RU" sz="1600" b="1" dirty="0" smtClean="0">
                          <a:solidFill>
                            <a:srgbClr val="7030A0"/>
                          </a:solidFill>
                          <a:effectLst/>
                          <a:latin typeface="Times New Roman" pitchFamily="18" charset="0"/>
                          <a:cs typeface="Times New Roman" pitchFamily="18" charset="0"/>
                        </a:rPr>
                        <a:t>Разрешается</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u-RU" sz="1600" b="1" dirty="0" smtClean="0">
                          <a:solidFill>
                            <a:srgbClr val="7030A0"/>
                          </a:solidFill>
                          <a:effectLst/>
                        </a:rPr>
                        <a:t>П</a:t>
                      </a:r>
                      <a:r>
                        <a:rPr lang="ro-RO" sz="1600" b="1" dirty="0" smtClean="0">
                          <a:solidFill>
                            <a:srgbClr val="7030A0"/>
                          </a:solidFill>
                          <a:effectLst/>
                        </a:rPr>
                        <a:t>. </a:t>
                      </a:r>
                      <a:r>
                        <a:rPr lang="ro-RO" sz="1600" b="1" dirty="0">
                          <a:solidFill>
                            <a:srgbClr val="7030A0"/>
                          </a:solidFill>
                          <a:effectLst/>
                        </a:rPr>
                        <a:t>32 </a:t>
                      </a:r>
                      <a:r>
                        <a:rPr lang="ru-RU" sz="1600" b="1" dirty="0" smtClean="0">
                          <a:solidFill>
                            <a:srgbClr val="7030A0"/>
                          </a:solidFill>
                          <a:effectLst/>
                        </a:rPr>
                        <a:t>ПП </a:t>
                      </a:r>
                      <a:r>
                        <a:rPr lang="ru-RU" sz="1600" b="1" dirty="0" err="1" smtClean="0">
                          <a:solidFill>
                            <a:srgbClr val="7030A0"/>
                          </a:solidFill>
                          <a:effectLst/>
                        </a:rPr>
                        <a:t>нр</a:t>
                      </a:r>
                      <a:r>
                        <a:rPr lang="ro-RO" sz="1600" b="1" dirty="0" smtClean="0">
                          <a:solidFill>
                            <a:srgbClr val="7030A0"/>
                          </a:solidFill>
                          <a:effectLst/>
                        </a:rPr>
                        <a:t>. </a:t>
                      </a:r>
                      <a:r>
                        <a:rPr lang="ro-RO" sz="1600" b="1" dirty="0">
                          <a:solidFill>
                            <a:srgbClr val="7030A0"/>
                          </a:solidFill>
                          <a:effectLst/>
                        </a:rPr>
                        <a:t>108/2005</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15000"/>
                        </a:lnSpc>
                        <a:spcAft>
                          <a:spcPts val="0"/>
                        </a:spcAft>
                      </a:pPr>
                      <a:r>
                        <a:rPr lang="ru-RU" sz="1600" b="1" dirty="0" smtClean="0">
                          <a:solidFill>
                            <a:srgbClr val="7030A0"/>
                          </a:solidFill>
                        </a:rPr>
                        <a:t>Законодательством предусмотрены случаи нахождения в отпуске по болезни в период ежегодного отпуска.</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62421533"/>
                  </a:ext>
                </a:extLst>
              </a:tr>
              <a:tr h="1748386">
                <a:tc>
                  <a:txBody>
                    <a:bodyPr/>
                    <a:lstStyle/>
                    <a:p>
                      <a:pPr algn="just">
                        <a:lnSpc>
                          <a:spcPct val="115000"/>
                        </a:lnSpc>
                        <a:spcAft>
                          <a:spcPts val="0"/>
                        </a:spcAft>
                      </a:pPr>
                      <a:r>
                        <a:rPr lang="ro-RO" sz="1600" b="1" dirty="0">
                          <a:solidFill>
                            <a:srgbClr val="7030A0"/>
                          </a:solidFill>
                          <a:effectLst/>
                        </a:rPr>
                        <a:t>155–153</a:t>
                      </a:r>
                      <a:endParaRPr lang="ru-RU" sz="1600" b="1" dirty="0">
                        <a:solidFill>
                          <a:srgbClr val="7030A0"/>
                        </a:solidFill>
                        <a:effectLst/>
                      </a:endParaRPr>
                    </a:p>
                    <a:p>
                      <a:pPr algn="just">
                        <a:lnSpc>
                          <a:spcPct val="115000"/>
                        </a:lnSpc>
                        <a:spcAft>
                          <a:spcPts val="0"/>
                        </a:spcAft>
                      </a:pPr>
                      <a:r>
                        <a:rPr lang="ru-RU" sz="1600" b="1" dirty="0" smtClean="0">
                          <a:solidFill>
                            <a:srgbClr val="7030A0"/>
                          </a:solidFill>
                          <a:effectLst/>
                        </a:rPr>
                        <a:t>Пересечение </a:t>
                      </a:r>
                      <a:r>
                        <a:rPr lang="ru-RU" sz="1600" b="1" dirty="0" smtClean="0">
                          <a:solidFill>
                            <a:srgbClr val="7030A0"/>
                          </a:solidFill>
                        </a:rPr>
                        <a:t>периодов продления ежегодного отпуска с периодом</a:t>
                      </a:r>
                      <a:r>
                        <a:rPr lang="ru-RU" sz="1600" b="1" dirty="0" smtClean="0">
                          <a:solidFill>
                            <a:srgbClr val="7030A0"/>
                          </a:solidFill>
                          <a:effectLst/>
                        </a:rPr>
                        <a:t> </a:t>
                      </a:r>
                      <a:r>
                        <a:rPr lang="ru-RU" sz="1600" b="1" dirty="0" smtClean="0">
                          <a:solidFill>
                            <a:srgbClr val="7030A0"/>
                          </a:solidFill>
                        </a:rPr>
                        <a:t>временной нетрудоспособности</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u-RU" sz="1600" b="1" dirty="0" smtClean="0">
                          <a:solidFill>
                            <a:srgbClr val="7030A0"/>
                          </a:solidFill>
                          <a:effectLst/>
                          <a:latin typeface="Times New Roman" pitchFamily="18" charset="0"/>
                          <a:cs typeface="Times New Roman" pitchFamily="18" charset="0"/>
                        </a:rPr>
                        <a:t>Разрешается</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u-RU" sz="1600" b="1" dirty="0" err="1" smtClean="0">
                          <a:solidFill>
                            <a:srgbClr val="7030A0"/>
                          </a:solidFill>
                          <a:effectLst/>
                        </a:rPr>
                        <a:t>Ст</a:t>
                      </a:r>
                      <a:r>
                        <a:rPr lang="ro-RO" sz="1600" b="1" dirty="0" smtClean="0">
                          <a:solidFill>
                            <a:srgbClr val="7030A0"/>
                          </a:solidFill>
                          <a:effectLst/>
                        </a:rPr>
                        <a:t>. </a:t>
                      </a:r>
                      <a:r>
                        <a:rPr lang="ro-RO" sz="1600" b="1" dirty="0">
                          <a:solidFill>
                            <a:srgbClr val="7030A0"/>
                          </a:solidFill>
                          <a:effectLst/>
                        </a:rPr>
                        <a:t>122 </a:t>
                      </a:r>
                      <a:r>
                        <a:rPr lang="ru-RU" sz="1600" b="1" dirty="0" smtClean="0">
                          <a:solidFill>
                            <a:srgbClr val="7030A0"/>
                          </a:solidFill>
                          <a:effectLst/>
                        </a:rPr>
                        <a:t>Трудового Кодекса</a:t>
                      </a:r>
                      <a:r>
                        <a:rPr lang="ro-RO" sz="1600" b="1" dirty="0" smtClean="0">
                          <a:solidFill>
                            <a:srgbClr val="7030A0"/>
                          </a:solidFill>
                          <a:effectLst/>
                        </a:rPr>
                        <a:t>;</a:t>
                      </a:r>
                      <a:endParaRPr lang="ru-RU" sz="1600" b="1" dirty="0">
                        <a:solidFill>
                          <a:srgbClr val="7030A0"/>
                        </a:solidFill>
                        <a:effectLst/>
                      </a:endParaRPr>
                    </a:p>
                    <a:p>
                      <a:pPr algn="just">
                        <a:lnSpc>
                          <a:spcPct val="115000"/>
                        </a:lnSpc>
                        <a:spcAft>
                          <a:spcPts val="0"/>
                        </a:spcAft>
                      </a:pPr>
                      <a:r>
                        <a:rPr lang="ru-RU" sz="1600" b="1" dirty="0" smtClean="0">
                          <a:solidFill>
                            <a:srgbClr val="7030A0"/>
                          </a:solidFill>
                          <a:effectLst/>
                        </a:rPr>
                        <a:t>П</a:t>
                      </a:r>
                      <a:r>
                        <a:rPr lang="ro-RO" sz="1600" b="1" dirty="0" smtClean="0">
                          <a:solidFill>
                            <a:srgbClr val="7030A0"/>
                          </a:solidFill>
                          <a:effectLst/>
                        </a:rPr>
                        <a:t>. </a:t>
                      </a:r>
                      <a:r>
                        <a:rPr lang="ro-RO" sz="1600" b="1" dirty="0">
                          <a:solidFill>
                            <a:srgbClr val="7030A0"/>
                          </a:solidFill>
                          <a:effectLst/>
                        </a:rPr>
                        <a:t>32 </a:t>
                      </a:r>
                      <a:r>
                        <a:rPr lang="ru-RU" sz="1600" b="1" dirty="0" smtClean="0">
                          <a:solidFill>
                            <a:srgbClr val="7030A0"/>
                          </a:solidFill>
                          <a:effectLst/>
                        </a:rPr>
                        <a:t>ПП </a:t>
                      </a:r>
                      <a:r>
                        <a:rPr lang="ru-RU" sz="1600" b="1" dirty="0" err="1" smtClean="0">
                          <a:solidFill>
                            <a:srgbClr val="7030A0"/>
                          </a:solidFill>
                          <a:effectLst/>
                        </a:rPr>
                        <a:t>нр</a:t>
                      </a:r>
                      <a:r>
                        <a:rPr lang="ro-RO" sz="1600" b="1" dirty="0" smtClean="0">
                          <a:solidFill>
                            <a:srgbClr val="7030A0"/>
                          </a:solidFill>
                          <a:effectLst/>
                        </a:rPr>
                        <a:t>. </a:t>
                      </a:r>
                      <a:r>
                        <a:rPr lang="ro-RO" sz="1600" b="1" dirty="0">
                          <a:solidFill>
                            <a:srgbClr val="7030A0"/>
                          </a:solidFill>
                          <a:effectLst/>
                        </a:rPr>
                        <a:t>108/2005</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15000"/>
                        </a:lnSpc>
                        <a:spcAft>
                          <a:spcPts val="0"/>
                        </a:spcAft>
                      </a:pPr>
                      <a:r>
                        <a:rPr lang="ru-RU" sz="1600" b="1" dirty="0" smtClean="0">
                          <a:solidFill>
                            <a:srgbClr val="7030A0"/>
                          </a:solidFill>
                        </a:rPr>
                        <a:t>В период продления ежегодного отпуска застрахованное лицо теряет застрахованный доход , это дает право на временную нетрудоспособность.</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816764031"/>
                  </a:ext>
                </a:extLst>
              </a:tr>
            </a:tbl>
          </a:graphicData>
        </a:graphic>
      </p:graphicFrame>
    </p:spTree>
    <p:extLst>
      <p:ext uri="{BB962C8B-B14F-4D97-AF65-F5344CB8AC3E}">
        <p14:creationId xmlns:p14="http://schemas.microsoft.com/office/powerpoint/2010/main" xmlns="" val="2771216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13" name="Таблица 12">
            <a:extLst>
              <a:ext uri="{FF2B5EF4-FFF2-40B4-BE49-F238E27FC236}">
                <a16:creationId xmlns:a16="http://schemas.microsoft.com/office/drawing/2014/main" xmlns="" id="{017D1F4C-FCF9-497A-B48B-FD310FA92E5D}"/>
              </a:ext>
            </a:extLst>
          </p:cNvPr>
          <p:cNvGraphicFramePr>
            <a:graphicFrameLocks noGrp="1"/>
          </p:cNvGraphicFramePr>
          <p:nvPr>
            <p:extLst>
              <p:ext uri="{D42A27DB-BD31-4B8C-83A1-F6EECF244321}">
                <p14:modId xmlns:p14="http://schemas.microsoft.com/office/powerpoint/2010/main" xmlns="" val="282953659"/>
              </p:ext>
            </p:extLst>
          </p:nvPr>
        </p:nvGraphicFramePr>
        <p:xfrm>
          <a:off x="-71470" y="0"/>
          <a:ext cx="9215471" cy="7659399"/>
        </p:xfrm>
        <a:graphic>
          <a:graphicData uri="http://schemas.openxmlformats.org/drawingml/2006/table">
            <a:tbl>
              <a:tblPr firstRow="1" bandRow="1">
                <a:tableStyleId>{46F890A9-2807-4EBB-B81D-B2AA78EC7F39}</a:tableStyleId>
              </a:tblPr>
              <a:tblGrid>
                <a:gridCol w="2365264">
                  <a:extLst>
                    <a:ext uri="{9D8B030D-6E8A-4147-A177-3AD203B41FA5}">
                      <a16:colId xmlns:a16="http://schemas.microsoft.com/office/drawing/2014/main" xmlns="" val="2262503735"/>
                    </a:ext>
                  </a:extLst>
                </a:gridCol>
                <a:gridCol w="1590128">
                  <a:extLst>
                    <a:ext uri="{9D8B030D-6E8A-4147-A177-3AD203B41FA5}">
                      <a16:colId xmlns:a16="http://schemas.microsoft.com/office/drawing/2014/main" xmlns="" val="300709761"/>
                    </a:ext>
                  </a:extLst>
                </a:gridCol>
                <a:gridCol w="2475978">
                  <a:extLst>
                    <a:ext uri="{9D8B030D-6E8A-4147-A177-3AD203B41FA5}">
                      <a16:colId xmlns:a16="http://schemas.microsoft.com/office/drawing/2014/main" xmlns="" val="3419879452"/>
                    </a:ext>
                  </a:extLst>
                </a:gridCol>
                <a:gridCol w="2784101">
                  <a:extLst>
                    <a:ext uri="{9D8B030D-6E8A-4147-A177-3AD203B41FA5}">
                      <a16:colId xmlns:a16="http://schemas.microsoft.com/office/drawing/2014/main" xmlns="" val="4098151290"/>
                    </a:ext>
                  </a:extLst>
                </a:gridCol>
              </a:tblGrid>
              <a:tr h="1214422">
                <a:tc>
                  <a:txBody>
                    <a:bodyPr/>
                    <a:lstStyle/>
                    <a:p>
                      <a:pPr algn="ctr">
                        <a:lnSpc>
                          <a:spcPct val="115000"/>
                        </a:lnSpc>
                        <a:spcAft>
                          <a:spcPts val="0"/>
                        </a:spcAft>
                      </a:pPr>
                      <a:r>
                        <a:rPr lang="ru-RU" sz="1600" b="1" dirty="0" smtClean="0">
                          <a:solidFill>
                            <a:schemeClr val="tx2">
                              <a:lumMod val="10000"/>
                            </a:schemeClr>
                          </a:solidFill>
                          <a:latin typeface="Times New Roman" pitchFamily="18" charset="0"/>
                          <a:cs typeface="Times New Roman" pitchFamily="18" charset="0"/>
                        </a:rPr>
                        <a:t>Комбинации кодов </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Разрешается/не разрешается пересечение периода</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Закон или Положение Правительства в которых</a:t>
                      </a:r>
                      <a:r>
                        <a:rPr lang="ru-RU" sz="1600" b="1" baseline="0" dirty="0" smtClean="0">
                          <a:solidFill>
                            <a:schemeClr val="tx2">
                              <a:lumMod val="10000"/>
                            </a:schemeClr>
                          </a:solidFill>
                          <a:effectLst/>
                          <a:latin typeface="Times New Roman" pitchFamily="18" charset="0"/>
                          <a:cs typeface="Times New Roman" pitchFamily="18" charset="0"/>
                        </a:rPr>
                        <a:t> предусмотрены ситуации</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Комментарии </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extLst>
                  <a:ext uri="{0D108BD9-81ED-4DB2-BD59-A6C34878D82A}">
                    <a16:rowId xmlns:a16="http://schemas.microsoft.com/office/drawing/2014/main" xmlns="" val="2192915544"/>
                  </a:ext>
                </a:extLst>
              </a:tr>
              <a:tr h="2280437">
                <a:tc>
                  <a:txBody>
                    <a:bodyPr/>
                    <a:lstStyle/>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143–160</a:t>
                      </a:r>
                      <a:endParaRPr lang="ru-RU" sz="1400" dirty="0">
                        <a:solidFill>
                          <a:srgbClr val="7030A0"/>
                        </a:solidFill>
                        <a:effectLst/>
                        <a:latin typeface="Times New Roman" panose="02020603050405020304" pitchFamily="18" charset="0"/>
                        <a:cs typeface="Times New Roman" panose="02020603050405020304" pitchFamily="18" charset="0"/>
                      </a:endParaRPr>
                    </a:p>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143–101</a:t>
                      </a:r>
                      <a:endParaRPr lang="ru-RU" sz="1400" dirty="0">
                        <a:solidFill>
                          <a:srgbClr val="7030A0"/>
                        </a:solidFill>
                        <a:effectLst/>
                        <a:latin typeface="Times New Roman" panose="02020603050405020304" pitchFamily="18" charset="0"/>
                        <a:cs typeface="Times New Roman" panose="02020603050405020304" pitchFamily="18" charset="0"/>
                      </a:endParaRPr>
                    </a:p>
                    <a:p>
                      <a:pPr algn="l">
                        <a:lnSpc>
                          <a:spcPct val="115000"/>
                        </a:lnSpc>
                        <a:spcAft>
                          <a:spcPts val="0"/>
                        </a:spcAft>
                      </a:pPr>
                      <a:r>
                        <a:rPr lang="ru-RU" sz="1400" b="1" dirty="0" smtClean="0">
                          <a:solidFill>
                            <a:srgbClr val="7030A0"/>
                          </a:solidFill>
                        </a:rPr>
                        <a:t>Код 143 пересекается с периодами деятельности или периодом ежегодного отпуска.</a:t>
                      </a:r>
                      <a:endParaRPr lang="ru-RU" sz="14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u-RU" sz="1400" b="1" dirty="0" smtClean="0">
                          <a:solidFill>
                            <a:schemeClr val="tx2">
                              <a:lumMod val="10000"/>
                            </a:schemeClr>
                          </a:solidFill>
                          <a:effectLst/>
                          <a:latin typeface="Times New Roman" pitchFamily="18" charset="0"/>
                          <a:cs typeface="Times New Roman" pitchFamily="18" charset="0"/>
                        </a:rPr>
                        <a:t>Не разрешается </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15000"/>
                        </a:lnSpc>
                        <a:spcAft>
                          <a:spcPts val="0"/>
                        </a:spcAft>
                      </a:pPr>
                      <a:r>
                        <a:rPr lang="ru-RU" sz="1400" dirty="0" smtClean="0">
                          <a:solidFill>
                            <a:srgbClr val="7030A0"/>
                          </a:solidFill>
                          <a:effectLst/>
                          <a:latin typeface="Times New Roman" panose="02020603050405020304" pitchFamily="18" charset="0"/>
                          <a:cs typeface="Times New Roman" panose="02020603050405020304" pitchFamily="18" charset="0"/>
                        </a:rPr>
                        <a:t>Ст.</a:t>
                      </a:r>
                      <a:r>
                        <a:rPr lang="ro-RO" sz="1400" dirty="0" smtClean="0">
                          <a:solidFill>
                            <a:srgbClr val="7030A0"/>
                          </a:solidFill>
                          <a:effectLst/>
                          <a:latin typeface="Times New Roman" panose="02020603050405020304" pitchFamily="18" charset="0"/>
                          <a:cs typeface="Times New Roman" panose="02020603050405020304" pitchFamily="18" charset="0"/>
                        </a:rPr>
                        <a:t> </a:t>
                      </a:r>
                      <a:r>
                        <a:rPr lang="ro-RO" sz="1400" dirty="0">
                          <a:solidFill>
                            <a:srgbClr val="7030A0"/>
                          </a:solidFill>
                          <a:effectLst/>
                          <a:latin typeface="Times New Roman" panose="02020603050405020304" pitchFamily="18" charset="0"/>
                          <a:cs typeface="Times New Roman" panose="02020603050405020304" pitchFamily="18" charset="0"/>
                        </a:rPr>
                        <a:t>1 </a:t>
                      </a:r>
                      <a:r>
                        <a:rPr lang="ru-RU" sz="1400" dirty="0" smtClean="0">
                          <a:solidFill>
                            <a:srgbClr val="7030A0"/>
                          </a:solidFill>
                          <a:effectLst/>
                          <a:latin typeface="Times New Roman" panose="02020603050405020304" pitchFamily="18" charset="0"/>
                          <a:cs typeface="Times New Roman" panose="02020603050405020304" pitchFamily="18" charset="0"/>
                        </a:rPr>
                        <a:t>Закона </a:t>
                      </a:r>
                      <a:r>
                        <a:rPr lang="ro-RO" sz="1400" dirty="0" smtClean="0">
                          <a:solidFill>
                            <a:srgbClr val="7030A0"/>
                          </a:solidFill>
                          <a:effectLst/>
                          <a:latin typeface="Times New Roman" panose="02020603050405020304" pitchFamily="18" charset="0"/>
                          <a:cs typeface="Times New Roman" panose="02020603050405020304" pitchFamily="18" charset="0"/>
                        </a:rPr>
                        <a:t>489/1999 (</a:t>
                      </a:r>
                      <a:r>
                        <a:rPr lang="ru-RU" sz="1400" b="1" dirty="0" smtClean="0">
                          <a:solidFill>
                            <a:srgbClr val="7030A0"/>
                          </a:solidFill>
                          <a:effectLst/>
                          <a:latin typeface="Times New Roman" panose="02020603050405020304" pitchFamily="18" charset="0"/>
                          <a:cs typeface="Times New Roman" panose="02020603050405020304" pitchFamily="18" charset="0"/>
                        </a:rPr>
                        <a:t>определение </a:t>
                      </a:r>
                      <a:r>
                        <a:rPr kumimoji="0" lang="ru-RU" sz="1400" b="1" i="1" kern="1200" dirty="0" smtClean="0">
                          <a:solidFill>
                            <a:srgbClr val="7030A0"/>
                          </a:solidFill>
                          <a:latin typeface="+mn-lt"/>
                          <a:ea typeface="+mn-ea"/>
                          <a:cs typeface="+mn-cs"/>
                        </a:rPr>
                        <a:t>выплата</a:t>
                      </a:r>
                      <a:r>
                        <a:rPr lang="ro-RO" sz="1400" dirty="0" smtClean="0">
                          <a:solidFill>
                            <a:srgbClr val="7030A0"/>
                          </a:solidFill>
                          <a:effectLst/>
                          <a:latin typeface="Times New Roman" panose="02020603050405020304" pitchFamily="18" charset="0"/>
                          <a:cs typeface="Times New Roman" panose="02020603050405020304" pitchFamily="18" charset="0"/>
                        </a:rPr>
                        <a:t>);</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u-RU" sz="1400" b="1" dirty="0" smtClean="0">
                          <a:solidFill>
                            <a:srgbClr val="7030A0"/>
                          </a:solidFill>
                        </a:rPr>
                        <a:t>Код 143 предназначен для отражения разовых выплат во время отпуска по болезни, беременности и родам и отпуска по уходу за ребенком, поэтому использование в сочетании с другими кодами, требующими отпуска по работе или отдыха, не допускается. Единовременная выплата является застрахованным доходом и декларируется вместе с фондом вознаграждения.</a:t>
                      </a:r>
                      <a:endParaRPr lang="ru-RU" sz="14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4182743435"/>
                  </a:ext>
                </a:extLst>
              </a:tr>
              <a:tr h="1288406">
                <a:tc>
                  <a:txBody>
                    <a:bodyPr/>
                    <a:lstStyle/>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160–101</a:t>
                      </a:r>
                      <a:endParaRPr lang="ru-RU" sz="1400" dirty="0">
                        <a:solidFill>
                          <a:srgbClr val="7030A0"/>
                        </a:solidFill>
                        <a:effectLst/>
                        <a:latin typeface="Times New Roman" panose="02020603050405020304" pitchFamily="18" charset="0"/>
                        <a:cs typeface="Times New Roman" panose="02020603050405020304" pitchFamily="18" charset="0"/>
                      </a:endParaRPr>
                    </a:p>
                    <a:p>
                      <a:pPr algn="l">
                        <a:lnSpc>
                          <a:spcPct val="115000"/>
                        </a:lnSpc>
                        <a:spcAft>
                          <a:spcPts val="0"/>
                        </a:spcAft>
                      </a:pPr>
                      <a:r>
                        <a:rPr lang="ru-RU" sz="1400" b="1" dirty="0" smtClean="0">
                          <a:solidFill>
                            <a:srgbClr val="7030A0"/>
                          </a:solidFill>
                        </a:rPr>
                        <a:t>Пересечение периодов деятельности с периодами ежегодного отпуска</a:t>
                      </a:r>
                      <a:endParaRPr lang="ru-RU" sz="14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u-RU" sz="1400" b="1" dirty="0" smtClean="0">
                          <a:solidFill>
                            <a:schemeClr val="tx2">
                              <a:lumMod val="10000"/>
                            </a:schemeClr>
                          </a:solidFill>
                          <a:effectLst/>
                          <a:latin typeface="Times New Roman" pitchFamily="18" charset="0"/>
                          <a:cs typeface="Times New Roman" pitchFamily="18" charset="0"/>
                        </a:rPr>
                        <a:t>Разрешается </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u-RU" sz="1400" dirty="0" err="1" smtClean="0">
                          <a:solidFill>
                            <a:srgbClr val="7030A0"/>
                          </a:solidFill>
                          <a:effectLst/>
                          <a:latin typeface="Times New Roman" panose="02020603050405020304" pitchFamily="18" charset="0"/>
                          <a:cs typeface="Times New Roman" panose="02020603050405020304" pitchFamily="18" charset="0"/>
                        </a:rPr>
                        <a:t>Ст</a:t>
                      </a:r>
                      <a:r>
                        <a:rPr lang="ro-RO" sz="1400" dirty="0" smtClean="0">
                          <a:solidFill>
                            <a:srgbClr val="7030A0"/>
                          </a:solidFill>
                          <a:effectLst/>
                          <a:latin typeface="Times New Roman" panose="02020603050405020304" pitchFamily="18" charset="0"/>
                          <a:cs typeface="Times New Roman" panose="02020603050405020304" pitchFamily="18" charset="0"/>
                        </a:rPr>
                        <a:t>. </a:t>
                      </a:r>
                      <a:r>
                        <a:rPr lang="ro-RO" sz="1400" dirty="0">
                          <a:solidFill>
                            <a:srgbClr val="7030A0"/>
                          </a:solidFill>
                          <a:effectLst/>
                          <a:latin typeface="Times New Roman" panose="02020603050405020304" pitchFamily="18" charset="0"/>
                          <a:cs typeface="Times New Roman" panose="02020603050405020304" pitchFamily="18" charset="0"/>
                        </a:rPr>
                        <a:t>122 </a:t>
                      </a:r>
                      <a:r>
                        <a:rPr lang="ru-RU" sz="1400" dirty="0" smtClean="0">
                          <a:solidFill>
                            <a:srgbClr val="7030A0"/>
                          </a:solidFill>
                          <a:effectLst/>
                          <a:latin typeface="Times New Roman" panose="02020603050405020304" pitchFamily="18" charset="0"/>
                          <a:cs typeface="Times New Roman" panose="02020603050405020304" pitchFamily="18" charset="0"/>
                        </a:rPr>
                        <a:t>Трудового Кодекса</a:t>
                      </a:r>
                      <a:r>
                        <a:rPr lang="ro-RO" sz="1400" dirty="0" smtClean="0">
                          <a:solidFill>
                            <a:srgbClr val="7030A0"/>
                          </a:solidFill>
                          <a:effectLst/>
                          <a:latin typeface="Times New Roman" panose="02020603050405020304" pitchFamily="18" charset="0"/>
                          <a:cs typeface="Times New Roman" panose="02020603050405020304" pitchFamily="18" charset="0"/>
                        </a:rPr>
                        <a:t>;</a:t>
                      </a:r>
                      <a:endParaRPr lang="ru-RU" sz="1400" dirty="0">
                        <a:solidFill>
                          <a:srgbClr val="7030A0"/>
                        </a:solidFill>
                        <a:effectLst/>
                        <a:latin typeface="Times New Roman" panose="02020603050405020304" pitchFamily="18" charset="0"/>
                        <a:cs typeface="Times New Roman" panose="02020603050405020304" pitchFamily="18" charset="0"/>
                      </a:endParaRPr>
                    </a:p>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 </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u-RU" sz="1400" b="1" dirty="0" smtClean="0">
                          <a:solidFill>
                            <a:srgbClr val="7030A0"/>
                          </a:solidFill>
                        </a:rPr>
                        <a:t>Когда работник находится в ежегодном отпуске, он может быть отозван и вознагражден за деятельность в течение этого периода.</a:t>
                      </a:r>
                      <a:endParaRPr lang="ru-RU" sz="14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62421533"/>
                  </a:ext>
                </a:extLst>
              </a:tr>
              <a:tr h="1966839">
                <a:tc>
                  <a:txBody>
                    <a:bodyPr/>
                    <a:lstStyle/>
                    <a:p>
                      <a:pPr algn="just">
                        <a:lnSpc>
                          <a:spcPct val="115000"/>
                        </a:lnSpc>
                        <a:spcAft>
                          <a:spcPts val="0"/>
                        </a:spcAft>
                      </a:pPr>
                      <a:r>
                        <a:rPr kumimoji="0" lang="ro-RO" sz="1400" b="1" kern="1200" dirty="0">
                          <a:solidFill>
                            <a:srgbClr val="7030A0"/>
                          </a:solidFill>
                          <a:latin typeface="+mn-lt"/>
                          <a:ea typeface="+mn-ea"/>
                          <a:cs typeface="+mn-cs"/>
                        </a:rPr>
                        <a:t>163–153</a:t>
                      </a:r>
                      <a:endParaRPr kumimoji="0" lang="ru-RU" sz="1400" b="1" kern="1200" dirty="0">
                        <a:solidFill>
                          <a:srgbClr val="7030A0"/>
                        </a:solidFill>
                        <a:latin typeface="+mn-lt"/>
                        <a:ea typeface="+mn-ea"/>
                        <a:cs typeface="+mn-cs"/>
                      </a:endParaRPr>
                    </a:p>
                    <a:p>
                      <a:pPr algn="l">
                        <a:lnSpc>
                          <a:spcPct val="115000"/>
                        </a:lnSpc>
                        <a:spcAft>
                          <a:spcPts val="0"/>
                        </a:spcAft>
                      </a:pPr>
                      <a:r>
                        <a:rPr kumimoji="0" lang="ru-RU" sz="1400" b="1" kern="1200" dirty="0" smtClean="0">
                          <a:solidFill>
                            <a:srgbClr val="7030A0"/>
                          </a:solidFill>
                          <a:latin typeface="+mn-lt"/>
                          <a:ea typeface="+mn-ea"/>
                          <a:cs typeface="+mn-cs"/>
                        </a:rPr>
                        <a:t>Пересечение периода, в течение которого лицо получало вознаграждение в качестве члена административного совета , с периодом временной нетрудоспособности</a:t>
                      </a:r>
                      <a:endParaRPr kumimoji="0" lang="ru-RU" sz="1400" b="1" kern="1200" dirty="0">
                        <a:solidFill>
                          <a:srgbClr val="7030A0"/>
                        </a:solidFill>
                        <a:latin typeface="+mn-lt"/>
                        <a:ea typeface="+mn-ea"/>
                        <a:cs typeface="+mn-cs"/>
                      </a:endParaRPr>
                    </a:p>
                  </a:txBody>
                  <a:tcPr marL="51435" marR="51435" marT="0" marB="0"/>
                </a:tc>
                <a:tc>
                  <a:txBody>
                    <a:bodyPr/>
                    <a:lstStyle/>
                    <a:p>
                      <a:pPr algn="just">
                        <a:lnSpc>
                          <a:spcPct val="115000"/>
                        </a:lnSpc>
                        <a:spcAft>
                          <a:spcPts val="0"/>
                        </a:spcAft>
                      </a:pPr>
                      <a:r>
                        <a:rPr lang="ru-RU" sz="1400" b="1" dirty="0" smtClean="0">
                          <a:solidFill>
                            <a:schemeClr val="tx2">
                              <a:lumMod val="10000"/>
                            </a:schemeClr>
                          </a:solidFill>
                          <a:effectLst/>
                          <a:latin typeface="Times New Roman" pitchFamily="18" charset="0"/>
                          <a:cs typeface="Times New Roman" pitchFamily="18" charset="0"/>
                        </a:rPr>
                        <a:t>Разрешается </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u-RU" sz="1400" dirty="0" err="1" smtClean="0">
                          <a:solidFill>
                            <a:srgbClr val="7030A0"/>
                          </a:solidFill>
                          <a:effectLst/>
                          <a:latin typeface="Times New Roman" panose="02020603050405020304" pitchFamily="18" charset="0"/>
                          <a:cs typeface="Times New Roman" panose="02020603050405020304" pitchFamily="18" charset="0"/>
                        </a:rPr>
                        <a:t>Ст</a:t>
                      </a:r>
                      <a:r>
                        <a:rPr lang="ro-RO" sz="1400" dirty="0" smtClean="0">
                          <a:solidFill>
                            <a:srgbClr val="7030A0"/>
                          </a:solidFill>
                          <a:effectLst/>
                          <a:latin typeface="Times New Roman" panose="02020603050405020304" pitchFamily="18" charset="0"/>
                          <a:cs typeface="Times New Roman" panose="02020603050405020304" pitchFamily="18" charset="0"/>
                        </a:rPr>
                        <a:t>. </a:t>
                      </a:r>
                      <a:r>
                        <a:rPr lang="ro-RO" sz="1400" dirty="0">
                          <a:solidFill>
                            <a:srgbClr val="7030A0"/>
                          </a:solidFill>
                          <a:effectLst/>
                          <a:latin typeface="Times New Roman" panose="02020603050405020304" pitchFamily="18" charset="0"/>
                          <a:cs typeface="Times New Roman" panose="02020603050405020304" pitchFamily="18" charset="0"/>
                        </a:rPr>
                        <a:t>1 </a:t>
                      </a:r>
                      <a:r>
                        <a:rPr lang="ru-RU" sz="1400" dirty="0" smtClean="0">
                          <a:solidFill>
                            <a:srgbClr val="7030A0"/>
                          </a:solidFill>
                          <a:effectLst/>
                          <a:latin typeface="Times New Roman" panose="02020603050405020304" pitchFamily="18" charset="0"/>
                          <a:cs typeface="Times New Roman" panose="02020603050405020304" pitchFamily="18" charset="0"/>
                        </a:rPr>
                        <a:t>Закона </a:t>
                      </a:r>
                      <a:r>
                        <a:rPr lang="ro-RO" sz="1400" dirty="0" smtClean="0">
                          <a:solidFill>
                            <a:srgbClr val="7030A0"/>
                          </a:solidFill>
                          <a:effectLst/>
                          <a:latin typeface="Times New Roman" panose="02020603050405020304" pitchFamily="18" charset="0"/>
                          <a:cs typeface="Times New Roman" panose="02020603050405020304" pitchFamily="18" charset="0"/>
                        </a:rPr>
                        <a:t>489/1999 (</a:t>
                      </a:r>
                      <a:r>
                        <a:rPr lang="ru-RU" sz="1400" b="1" dirty="0" smtClean="0">
                          <a:solidFill>
                            <a:srgbClr val="7030A0"/>
                          </a:solidFill>
                          <a:effectLst/>
                          <a:latin typeface="Times New Roman" panose="02020603050405020304" pitchFamily="18" charset="0"/>
                          <a:cs typeface="Times New Roman" panose="02020603050405020304" pitchFamily="18" charset="0"/>
                        </a:rPr>
                        <a:t>определение </a:t>
                      </a:r>
                      <a:r>
                        <a:rPr kumimoji="0" lang="ru-RU" sz="1400" b="1" i="1" kern="1200" dirty="0" smtClean="0">
                          <a:solidFill>
                            <a:srgbClr val="7030A0"/>
                          </a:solidFill>
                          <a:latin typeface="+mn-lt"/>
                          <a:ea typeface="+mn-ea"/>
                          <a:cs typeface="+mn-cs"/>
                        </a:rPr>
                        <a:t>выплата</a:t>
                      </a:r>
                      <a:r>
                        <a:rPr lang="ro-RO" sz="1400" dirty="0" smtClean="0">
                          <a:solidFill>
                            <a:srgbClr val="7030A0"/>
                          </a:solidFill>
                          <a:effectLst/>
                          <a:latin typeface="Times New Roman" panose="02020603050405020304" pitchFamily="18" charset="0"/>
                          <a:cs typeface="Times New Roman" panose="02020603050405020304" pitchFamily="18" charset="0"/>
                        </a:rPr>
                        <a:t>);</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u-RU" sz="1400" b="1" dirty="0" smtClean="0">
                          <a:solidFill>
                            <a:srgbClr val="7030A0"/>
                          </a:solidFill>
                        </a:rPr>
                        <a:t>Бывают ситуации когда лицо фактически не работает а платят взнос в качестве члена</a:t>
                      </a:r>
                      <a:r>
                        <a:rPr lang="ru-RU" sz="1400" b="1" baseline="0" dirty="0" smtClean="0">
                          <a:solidFill>
                            <a:srgbClr val="7030A0"/>
                          </a:solidFill>
                        </a:rPr>
                        <a:t> </a:t>
                      </a:r>
                      <a:r>
                        <a:rPr kumimoji="0" lang="ru-RU" sz="1400" b="1" kern="1200" dirty="0" smtClean="0">
                          <a:solidFill>
                            <a:srgbClr val="7030A0"/>
                          </a:solidFill>
                          <a:latin typeface="+mn-lt"/>
                          <a:ea typeface="+mn-ea"/>
                          <a:cs typeface="+mn-cs"/>
                        </a:rPr>
                        <a:t>административного совета </a:t>
                      </a:r>
                      <a:r>
                        <a:rPr lang="ru-RU" sz="1400" b="1" dirty="0" smtClean="0">
                          <a:solidFill>
                            <a:srgbClr val="7030A0"/>
                          </a:solidFill>
                        </a:rPr>
                        <a:t>экономического агента.</a:t>
                      </a:r>
                      <a:endParaRPr lang="ru-RU" sz="14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816764031"/>
                  </a:ext>
                </a:extLst>
              </a:tr>
            </a:tbl>
          </a:graphicData>
        </a:graphic>
      </p:graphicFrame>
    </p:spTree>
    <p:extLst>
      <p:ext uri="{BB962C8B-B14F-4D97-AF65-F5344CB8AC3E}">
        <p14:creationId xmlns:p14="http://schemas.microsoft.com/office/powerpoint/2010/main" xmlns="" val="1694710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4" name="Таблица 12">
            <a:extLst>
              <a:ext uri="{FF2B5EF4-FFF2-40B4-BE49-F238E27FC236}">
                <a16:creationId xmlns:a16="http://schemas.microsoft.com/office/drawing/2014/main" xmlns="" id="{017D1F4C-FCF9-497A-B48B-FD310FA92E5D}"/>
              </a:ext>
            </a:extLst>
          </p:cNvPr>
          <p:cNvGraphicFramePr>
            <a:graphicFrameLocks noGrp="1"/>
          </p:cNvGraphicFramePr>
          <p:nvPr>
            <p:extLst>
              <p:ext uri="{D42A27DB-BD31-4B8C-83A1-F6EECF244321}">
                <p14:modId xmlns:p14="http://schemas.microsoft.com/office/powerpoint/2010/main" xmlns="" val="3569990250"/>
              </p:ext>
            </p:extLst>
          </p:nvPr>
        </p:nvGraphicFramePr>
        <p:xfrm>
          <a:off x="71407" y="-1"/>
          <a:ext cx="9072592" cy="6986234"/>
        </p:xfrm>
        <a:graphic>
          <a:graphicData uri="http://schemas.openxmlformats.org/drawingml/2006/table">
            <a:tbl>
              <a:tblPr firstRow="1" bandRow="1">
                <a:tableStyleId>{21E4AEA4-8DFA-4A89-87EB-49C32662AFE0}</a:tableStyleId>
              </a:tblPr>
              <a:tblGrid>
                <a:gridCol w="2143139">
                  <a:extLst>
                    <a:ext uri="{9D8B030D-6E8A-4147-A177-3AD203B41FA5}">
                      <a16:colId xmlns:a16="http://schemas.microsoft.com/office/drawing/2014/main" xmlns="" val="2262503735"/>
                    </a:ext>
                  </a:extLst>
                </a:gridCol>
                <a:gridCol w="1428760">
                  <a:extLst>
                    <a:ext uri="{9D8B030D-6E8A-4147-A177-3AD203B41FA5}">
                      <a16:colId xmlns:a16="http://schemas.microsoft.com/office/drawing/2014/main" xmlns="" val="300709761"/>
                    </a:ext>
                  </a:extLst>
                </a:gridCol>
                <a:gridCol w="2071702">
                  <a:extLst>
                    <a:ext uri="{9D8B030D-6E8A-4147-A177-3AD203B41FA5}">
                      <a16:colId xmlns:a16="http://schemas.microsoft.com/office/drawing/2014/main" xmlns="" val="3419879452"/>
                    </a:ext>
                  </a:extLst>
                </a:gridCol>
                <a:gridCol w="3428991">
                  <a:extLst>
                    <a:ext uri="{9D8B030D-6E8A-4147-A177-3AD203B41FA5}">
                      <a16:colId xmlns:a16="http://schemas.microsoft.com/office/drawing/2014/main" xmlns="" val="4098151290"/>
                    </a:ext>
                  </a:extLst>
                </a:gridCol>
              </a:tblGrid>
              <a:tr h="1317346">
                <a:tc>
                  <a:txBody>
                    <a:bodyPr/>
                    <a:lstStyle/>
                    <a:p>
                      <a:pPr algn="ctr">
                        <a:lnSpc>
                          <a:spcPct val="115000"/>
                        </a:lnSpc>
                        <a:spcAft>
                          <a:spcPts val="0"/>
                        </a:spcAft>
                      </a:pPr>
                      <a:r>
                        <a:rPr lang="ru-RU" sz="1600" b="1" dirty="0" smtClean="0">
                          <a:solidFill>
                            <a:schemeClr val="tx2">
                              <a:lumMod val="10000"/>
                            </a:schemeClr>
                          </a:solidFill>
                          <a:latin typeface="Times New Roman" pitchFamily="18" charset="0"/>
                          <a:cs typeface="Times New Roman" pitchFamily="18" charset="0"/>
                        </a:rPr>
                        <a:t>Комбинации кодов </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Разрешается/не разрешается пересечение периода</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Закон или Положение Правительства в которых</a:t>
                      </a:r>
                      <a:r>
                        <a:rPr lang="ru-RU" sz="1600" b="1" baseline="0" dirty="0" smtClean="0">
                          <a:solidFill>
                            <a:schemeClr val="tx2">
                              <a:lumMod val="10000"/>
                            </a:schemeClr>
                          </a:solidFill>
                          <a:effectLst/>
                          <a:latin typeface="Times New Roman" pitchFamily="18" charset="0"/>
                          <a:cs typeface="Times New Roman" pitchFamily="18" charset="0"/>
                        </a:rPr>
                        <a:t> предусмотрены ситуации</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Комментарии </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extLst>
                  <a:ext uri="{0D108BD9-81ED-4DB2-BD59-A6C34878D82A}">
                    <a16:rowId xmlns:a16="http://schemas.microsoft.com/office/drawing/2014/main" xmlns="" val="2192915544"/>
                  </a:ext>
                </a:extLst>
              </a:tr>
              <a:tr h="1254399">
                <a:tc>
                  <a:txBody>
                    <a:bodyPr/>
                    <a:lstStyle/>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159–153</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1400" b="1" dirty="0" smtClean="0">
                          <a:solidFill>
                            <a:srgbClr val="7030A0"/>
                          </a:solidFill>
                        </a:rPr>
                        <a:t>Пересечение  периода отпуска (за свой счет) с периодом</a:t>
                      </a:r>
                      <a:r>
                        <a:rPr lang="ru-RU" sz="1400" b="1" baseline="0" dirty="0" smtClean="0">
                          <a:solidFill>
                            <a:srgbClr val="7030A0"/>
                          </a:solidFill>
                        </a:rPr>
                        <a:t> временной нетрудоспособности</a:t>
                      </a:r>
                      <a:r>
                        <a:rPr lang="ru-RU" sz="1400" b="1" dirty="0" smtClean="0">
                          <a:solidFill>
                            <a:srgbClr val="7030A0"/>
                          </a:solidFill>
                        </a:rPr>
                        <a:t>.</a:t>
                      </a:r>
                      <a:endParaRPr lang="ru-RU" sz="14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Не разрешается</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П</a:t>
                      </a:r>
                      <a:r>
                        <a:rPr lang="ro-RO"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36 </a:t>
                      </a:r>
                      <a:r>
                        <a:rPr lang="ru-RU"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ПП </a:t>
                      </a:r>
                      <a:r>
                        <a:rPr lang="ru-RU" sz="1400" dirty="0" err="1"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нр</a:t>
                      </a:r>
                      <a:r>
                        <a:rPr lang="ro-RO"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108/2005</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400" b="1" dirty="0" smtClean="0">
                          <a:solidFill>
                            <a:srgbClr val="7030A0"/>
                          </a:solidFill>
                        </a:rPr>
                        <a:t>За дни неоплачиваемого отпуска пособие по временной нетрудоспособности не выплачивается</a:t>
                      </a:r>
                      <a:endParaRPr lang="ru-RU" sz="14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182743435"/>
                  </a:ext>
                </a:extLst>
              </a:tr>
              <a:tr h="2731993">
                <a:tc>
                  <a:txBody>
                    <a:bodyPr/>
                    <a:lstStyle/>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159–101</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1400" b="1" dirty="0" smtClean="0">
                          <a:solidFill>
                            <a:srgbClr val="7030A0"/>
                          </a:solidFill>
                        </a:rPr>
                        <a:t>Пересечение  периода неоплачиваемого отпуска (за свой счет) с периодом деятельности.</a:t>
                      </a:r>
                      <a:endParaRPr lang="ru-RU" sz="14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u-RU"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Разрешается </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u-RU"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Ст.</a:t>
                      </a:r>
                      <a:r>
                        <a:rPr lang="ro-RO"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120 </a:t>
                      </a:r>
                      <a:r>
                        <a:rPr lang="ru-RU"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Трудового Кодекса</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ru-RU" sz="1400" b="1" dirty="0" smtClean="0">
                          <a:solidFill>
                            <a:srgbClr val="7030A0"/>
                          </a:solidFill>
                        </a:rPr>
                        <a:t>Во время неоплачиваемого отпуска могут осуществляться единовременные выплаты, которые декларируются с кодом 101. В то же время, если лицо решило вернуться на работу до истечения неоплачиваемого отпуска, заявленного в предыдущие месяцы, доход будет декларирован в соответствии с застрахованным доходом, реализованным за этот период.</a:t>
                      </a:r>
                      <a:endParaRPr lang="ru-RU" sz="14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62421533"/>
                  </a:ext>
                </a:extLst>
              </a:tr>
              <a:tr h="1317346">
                <a:tc>
                  <a:txBody>
                    <a:bodyPr/>
                    <a:lstStyle/>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165–101</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1400" b="1" dirty="0" smtClean="0">
                          <a:solidFill>
                            <a:srgbClr val="7030A0"/>
                          </a:solidFill>
                        </a:rPr>
                        <a:t>пересечение периода отпуска по отцовству с периодом деятельности.</a:t>
                      </a:r>
                      <a:r>
                        <a:rPr lang="ro-RO" sz="14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u-RU"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Не разрешается</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u-RU"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П</a:t>
                      </a:r>
                      <a:r>
                        <a:rPr lang="ro-RO"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14 </a:t>
                      </a:r>
                      <a:r>
                        <a:rPr lang="ru-RU"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ПП </a:t>
                      </a:r>
                      <a:r>
                        <a:rPr lang="ru-RU" sz="1400" dirty="0" err="1"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нр</a:t>
                      </a:r>
                      <a:r>
                        <a:rPr lang="ro-RO" sz="1400"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1245/2016</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ru-RU" sz="1400" b="1" dirty="0" smtClean="0">
                          <a:solidFill>
                            <a:srgbClr val="7030A0"/>
                          </a:solidFill>
                        </a:rPr>
                        <a:t>За период отпуска по отцовству, который совпадает с периодом деятельности, выплачивается заработная плата, но не пособие.</a:t>
                      </a:r>
                      <a:endParaRPr lang="ru-RU" sz="14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816764031"/>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214290"/>
            <a:ext cx="7772400" cy="1416738"/>
          </a:xfrm>
        </p:spPr>
        <p:txBody>
          <a:bodyPr/>
          <a:lstStyle/>
          <a:p>
            <a:r>
              <a:rPr lang="ru-RU" sz="2800" b="1" dirty="0" smtClean="0">
                <a:solidFill>
                  <a:srgbClr val="C00000"/>
                </a:solidFill>
                <a:latin typeface="Times New Roman" pitchFamily="18" charset="0"/>
                <a:cs typeface="Times New Roman" pitchFamily="18" charset="0"/>
              </a:rPr>
              <a:t>Поправки</a:t>
            </a:r>
            <a:r>
              <a:rPr lang="ro-RO" sz="2800" b="1" dirty="0" smtClean="0">
                <a:solidFill>
                  <a:srgbClr val="C00000"/>
                </a:solidFill>
                <a:latin typeface="Times New Roman" pitchFamily="18" charset="0"/>
                <a:cs typeface="Times New Roman" pitchFamily="18" charset="0"/>
              </a:rPr>
              <a:t> </a:t>
            </a:r>
            <a:r>
              <a:rPr lang="ru-RU" sz="2800" b="1" dirty="0" smtClean="0">
                <a:solidFill>
                  <a:srgbClr val="C00000"/>
                </a:solidFill>
                <a:latin typeface="Times New Roman" pitchFamily="18" charset="0"/>
                <a:cs typeface="Times New Roman" pitchFamily="18" charset="0"/>
              </a:rPr>
              <a:t> в Законе № 489/1999 о системе государственного социального страхования Законом № 60 от 23.04.2020</a:t>
            </a:r>
            <a:endParaRPr lang="en-US" sz="2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914400" y="1643050"/>
            <a:ext cx="7772400" cy="4712510"/>
          </a:xfrm>
        </p:spPr>
        <p:txBody>
          <a:bodyPr>
            <a:noAutofit/>
          </a:bodyPr>
          <a:lstStyle/>
          <a:p>
            <a:r>
              <a:rPr lang="ru-RU" sz="2300" b="1" dirty="0" smtClean="0">
                <a:solidFill>
                  <a:schemeClr val="tx2">
                    <a:lumMod val="10000"/>
                  </a:schemeClr>
                </a:solidFill>
                <a:latin typeface="Times New Roman" pitchFamily="18" charset="0"/>
                <a:cs typeface="Times New Roman" pitchFamily="18" charset="0"/>
              </a:rPr>
              <a:t>В Законе № 489/1999 о системе государственного социального страхования были внесены поправки Законом № 60 от 23.04.2020 об установлении мер по поддержке предпринимательской деятельности и внесении изменений в некоторые нормативные акты (В Официальном мониторе № 108-109 от 25.04.2020), который вступает в силу с 1 января 2021 года. </a:t>
            </a:r>
          </a:p>
          <a:p>
            <a:r>
              <a:rPr lang="ru-RU" sz="2300" b="1" dirty="0" smtClean="0">
                <a:solidFill>
                  <a:schemeClr val="tx2">
                    <a:lumMod val="10000"/>
                  </a:schemeClr>
                </a:solidFill>
                <a:latin typeface="Times New Roman" pitchFamily="18" charset="0"/>
                <a:cs typeface="Times New Roman" pitchFamily="18" charset="0"/>
              </a:rPr>
              <a:t>В Приложении </a:t>
            </a:r>
            <a:r>
              <a:rPr lang="ru-RU" sz="2300" b="1" dirty="0" err="1" smtClean="0">
                <a:solidFill>
                  <a:schemeClr val="tx2">
                    <a:lumMod val="10000"/>
                  </a:schemeClr>
                </a:solidFill>
                <a:latin typeface="Times New Roman" pitchFamily="18" charset="0"/>
                <a:cs typeface="Times New Roman" pitchFamily="18" charset="0"/>
              </a:rPr>
              <a:t>нр</a:t>
            </a:r>
            <a:r>
              <a:rPr lang="ru-RU" sz="2300" b="1" dirty="0" smtClean="0">
                <a:solidFill>
                  <a:schemeClr val="tx2">
                    <a:lumMod val="10000"/>
                  </a:schemeClr>
                </a:solidFill>
                <a:latin typeface="Times New Roman" pitchFamily="18" charset="0"/>
                <a:cs typeface="Times New Roman" pitchFamily="18" charset="0"/>
              </a:rPr>
              <a:t>. 1, Закона № 489/1999, графа с индивидуальным взносом исключается,  остается графа с обязательным государственным социальным страхованием. Взносы социального страхования полностью уплачиваются работодателем. Взносы медицинского страхования полностью удерживаются с работника.</a:t>
            </a:r>
            <a:endParaRPr lang="en-US" sz="2300" b="1" dirty="0">
              <a:solidFill>
                <a:schemeClr val="tx2">
                  <a:lumMod val="10000"/>
                </a:schemeClr>
              </a:solidFill>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13" name="Таблица 12">
            <a:extLst>
              <a:ext uri="{FF2B5EF4-FFF2-40B4-BE49-F238E27FC236}">
                <a16:creationId xmlns:a16="http://schemas.microsoft.com/office/drawing/2014/main" xmlns="" id="{017D1F4C-FCF9-497A-B48B-FD310FA92E5D}"/>
              </a:ext>
            </a:extLst>
          </p:cNvPr>
          <p:cNvGraphicFramePr>
            <a:graphicFrameLocks noGrp="1"/>
          </p:cNvGraphicFramePr>
          <p:nvPr>
            <p:extLst>
              <p:ext uri="{D42A27DB-BD31-4B8C-83A1-F6EECF244321}">
                <p14:modId xmlns:p14="http://schemas.microsoft.com/office/powerpoint/2010/main" xmlns="" val="3036098990"/>
              </p:ext>
            </p:extLst>
          </p:nvPr>
        </p:nvGraphicFramePr>
        <p:xfrm>
          <a:off x="0" y="1"/>
          <a:ext cx="9144000" cy="7044837"/>
        </p:xfrm>
        <a:graphic>
          <a:graphicData uri="http://schemas.openxmlformats.org/drawingml/2006/table">
            <a:tbl>
              <a:tblPr firstRow="1" bandRow="1">
                <a:tableStyleId>{93296810-A885-4BE3-A3E7-6D5BEEA58F35}</a:tableStyleId>
              </a:tblPr>
              <a:tblGrid>
                <a:gridCol w="2285999">
                  <a:extLst>
                    <a:ext uri="{9D8B030D-6E8A-4147-A177-3AD203B41FA5}">
                      <a16:colId xmlns:a16="http://schemas.microsoft.com/office/drawing/2014/main" xmlns="" val="2262503735"/>
                    </a:ext>
                  </a:extLst>
                </a:gridCol>
                <a:gridCol w="1591937">
                  <a:extLst>
                    <a:ext uri="{9D8B030D-6E8A-4147-A177-3AD203B41FA5}">
                      <a16:colId xmlns:a16="http://schemas.microsoft.com/office/drawing/2014/main" xmlns="" val="300709761"/>
                    </a:ext>
                  </a:extLst>
                </a:gridCol>
                <a:gridCol w="2478796">
                  <a:extLst>
                    <a:ext uri="{9D8B030D-6E8A-4147-A177-3AD203B41FA5}">
                      <a16:colId xmlns:a16="http://schemas.microsoft.com/office/drawing/2014/main" xmlns="" val="3419879452"/>
                    </a:ext>
                  </a:extLst>
                </a:gridCol>
                <a:gridCol w="2787268">
                  <a:extLst>
                    <a:ext uri="{9D8B030D-6E8A-4147-A177-3AD203B41FA5}">
                      <a16:colId xmlns:a16="http://schemas.microsoft.com/office/drawing/2014/main" xmlns="" val="4098151290"/>
                    </a:ext>
                  </a:extLst>
                </a:gridCol>
              </a:tblGrid>
              <a:tr h="1108169">
                <a:tc>
                  <a:txBody>
                    <a:bodyPr/>
                    <a:lstStyle/>
                    <a:p>
                      <a:pPr algn="ctr">
                        <a:lnSpc>
                          <a:spcPct val="115000"/>
                        </a:lnSpc>
                        <a:spcAft>
                          <a:spcPts val="0"/>
                        </a:spcAft>
                      </a:pPr>
                      <a:r>
                        <a:rPr lang="ru-RU" sz="1600" b="1" dirty="0" smtClean="0">
                          <a:solidFill>
                            <a:schemeClr val="tx2">
                              <a:lumMod val="10000"/>
                            </a:schemeClr>
                          </a:solidFill>
                          <a:latin typeface="Times New Roman" pitchFamily="18" charset="0"/>
                          <a:cs typeface="Times New Roman" pitchFamily="18" charset="0"/>
                        </a:rPr>
                        <a:t>Комбинации кодов </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Разрешается/не разрешается пересечение периода</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Закон или Положение Правительства в которых</a:t>
                      </a:r>
                      <a:r>
                        <a:rPr lang="ru-RU" sz="1600" b="1" baseline="0" dirty="0" smtClean="0">
                          <a:solidFill>
                            <a:schemeClr val="tx2">
                              <a:lumMod val="10000"/>
                            </a:schemeClr>
                          </a:solidFill>
                          <a:effectLst/>
                          <a:latin typeface="Times New Roman" pitchFamily="18" charset="0"/>
                          <a:cs typeface="Times New Roman" pitchFamily="18" charset="0"/>
                        </a:rPr>
                        <a:t> предусмотрены ситуации</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tc>
                  <a:txBody>
                    <a:bodyPr/>
                    <a:lstStyle/>
                    <a:p>
                      <a:pPr algn="ctr">
                        <a:lnSpc>
                          <a:spcPct val="115000"/>
                        </a:lnSpc>
                        <a:spcAft>
                          <a:spcPts val="0"/>
                        </a:spcAft>
                      </a:pPr>
                      <a:r>
                        <a:rPr lang="ru-RU" sz="1600" b="1" dirty="0" smtClean="0">
                          <a:solidFill>
                            <a:schemeClr val="tx2">
                              <a:lumMod val="10000"/>
                            </a:schemeClr>
                          </a:solidFill>
                          <a:effectLst/>
                          <a:latin typeface="Times New Roman" pitchFamily="18" charset="0"/>
                          <a:cs typeface="Times New Roman" pitchFamily="18" charset="0"/>
                        </a:rPr>
                        <a:t>Комментарии </a:t>
                      </a:r>
                      <a:endParaRPr lang="ru-RU" sz="1600" b="1" dirty="0">
                        <a:solidFill>
                          <a:schemeClr val="tx2">
                            <a:lumMod val="10000"/>
                          </a:schemeClr>
                        </a:solidFill>
                        <a:effectLst/>
                        <a:latin typeface="Times New Roman" pitchFamily="18" charset="0"/>
                        <a:ea typeface="Calibri" panose="020F0502020204030204" pitchFamily="34" charset="0"/>
                        <a:cs typeface="Times New Roman" pitchFamily="18" charset="0"/>
                      </a:endParaRPr>
                    </a:p>
                  </a:txBody>
                  <a:tcPr marL="51435" marR="51435" marT="0" marB="0"/>
                </a:tc>
                <a:extLst>
                  <a:ext uri="{0D108BD9-81ED-4DB2-BD59-A6C34878D82A}">
                    <a16:rowId xmlns:a16="http://schemas.microsoft.com/office/drawing/2014/main" xmlns="" val="2192915544"/>
                  </a:ext>
                </a:extLst>
              </a:tr>
              <a:tr h="2488077">
                <a:tc>
                  <a:txBody>
                    <a:bodyPr/>
                    <a:lstStyle/>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165–143</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15000"/>
                        </a:lnSpc>
                        <a:spcAft>
                          <a:spcPts val="0"/>
                        </a:spcAft>
                      </a:pPr>
                      <a:r>
                        <a:rPr lang="ru-RU" sz="1600" b="1" dirty="0" smtClean="0">
                          <a:solidFill>
                            <a:srgbClr val="7030A0"/>
                          </a:solidFill>
                        </a:rPr>
                        <a:t>Пересечение периода отпуска по отцовству с единовременной выплатой.</a:t>
                      </a:r>
                      <a:endParaRPr lang="ru-RU" sz="16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u-RU" sz="1600" b="1"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Не разрешается</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u-RU" sz="1600" b="1"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П</a:t>
                      </a:r>
                      <a:r>
                        <a:rPr lang="ro-RO" sz="1600" b="1"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32 </a:t>
                      </a:r>
                      <a:r>
                        <a:rPr lang="ru-RU" sz="1600" b="1"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ПП </a:t>
                      </a:r>
                      <a:r>
                        <a:rPr lang="ru-RU" sz="1600" b="1" dirty="0" err="1"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нр</a:t>
                      </a:r>
                      <a:r>
                        <a:rPr lang="ro-RO" sz="1600" b="1"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1245/2016</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u-RU" sz="1400" b="1" dirty="0" smtClean="0">
                          <a:solidFill>
                            <a:srgbClr val="7030A0"/>
                          </a:solidFill>
                        </a:rPr>
                        <a:t>Продолжительность отпуска по отцовству составляет 14 дней. В случае единовременной выплаты в течение соответствующего месяца, обычные отпускные будут декларироваться в другом периоде вместе с фондом заработной платы, в зависимости от обстоятельств.</a:t>
                      </a:r>
                      <a:endParaRPr lang="ru-RU" sz="14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4182743435"/>
                  </a:ext>
                </a:extLst>
              </a:tr>
              <a:tr h="3047464">
                <a:tc>
                  <a:txBody>
                    <a:bodyPr/>
                    <a:lstStyle/>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16011 – 153</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15000"/>
                        </a:lnSpc>
                        <a:spcAft>
                          <a:spcPts val="0"/>
                        </a:spcAft>
                      </a:pPr>
                      <a:r>
                        <a:rPr lang="ru-RU" sz="1600" b="1" dirty="0" smtClean="0">
                          <a:solidFill>
                            <a:srgbClr val="7030A0"/>
                          </a:solidFill>
                        </a:rPr>
                        <a:t>Совмещение периода учебного отпуска с периодом временной нетрудоспособности</a:t>
                      </a:r>
                      <a:endParaRPr lang="ru-RU" sz="16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u-RU" sz="1600" b="1"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Не разрешается</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u-RU" sz="1600" b="1" dirty="0" err="1"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Ст</a:t>
                      </a:r>
                      <a:r>
                        <a:rPr lang="ro-RO" sz="1600" b="1"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2 </a:t>
                      </a:r>
                      <a:r>
                        <a:rPr lang="ru-RU" sz="1600" b="1" dirty="0" smtClean="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Закона</a:t>
                      </a: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289/2004</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u-RU" sz="1400" b="1" dirty="0" smtClean="0">
                          <a:solidFill>
                            <a:srgbClr val="7030A0"/>
                          </a:solidFill>
                        </a:rPr>
                        <a:t>Во время учебного отпуска, согласно коллективному трудовому договору, работник получает заработную плату или определенный процент от заработной платы, с которой удерживаются взносы социального страхования. Ситуация предполагает, что работник в течение этого периода имел застрахованный доход и не имел права на пособие по временной нетрудоспособности.</a:t>
                      </a:r>
                      <a:endParaRPr lang="ru-RU" sz="14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62421533"/>
                  </a:ext>
                </a:extLst>
              </a:tr>
            </a:tbl>
          </a:graphicData>
        </a:graphic>
      </p:graphicFrame>
    </p:spTree>
    <p:extLst>
      <p:ext uri="{BB962C8B-B14F-4D97-AF65-F5344CB8AC3E}">
        <p14:creationId xmlns:p14="http://schemas.microsoft.com/office/powerpoint/2010/main" xmlns="" val="27954363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7CC2166D-EE15-4774-BF96-8DB81B5B0C97}"/>
              </a:ext>
            </a:extLst>
          </p:cNvPr>
          <p:cNvGraphicFramePr>
            <a:graphicFrameLocks noGrp="1"/>
          </p:cNvGraphicFramePr>
          <p:nvPr>
            <p:extLst>
              <p:ext uri="{D42A27DB-BD31-4B8C-83A1-F6EECF244321}">
                <p14:modId xmlns:p14="http://schemas.microsoft.com/office/powerpoint/2010/main" xmlns="" val="770569176"/>
              </p:ext>
            </p:extLst>
          </p:nvPr>
        </p:nvGraphicFramePr>
        <p:xfrm>
          <a:off x="142844" y="1600200"/>
          <a:ext cx="8812314" cy="5114950"/>
        </p:xfrm>
        <a:graphic>
          <a:graphicData uri="http://schemas.openxmlformats.org/drawingml/2006/table">
            <a:tbl>
              <a:tblPr>
                <a:tableStyleId>{BC89EF96-8CEA-46FF-86C4-4CE0E7609802}</a:tableStyleId>
              </a:tblPr>
              <a:tblGrid>
                <a:gridCol w="957159">
                  <a:extLst>
                    <a:ext uri="{9D8B030D-6E8A-4147-A177-3AD203B41FA5}">
                      <a16:colId xmlns:a16="http://schemas.microsoft.com/office/drawing/2014/main" xmlns="" val="1903707682"/>
                    </a:ext>
                  </a:extLst>
                </a:gridCol>
                <a:gridCol w="4878086">
                  <a:extLst>
                    <a:ext uri="{9D8B030D-6E8A-4147-A177-3AD203B41FA5}">
                      <a16:colId xmlns:a16="http://schemas.microsoft.com/office/drawing/2014/main" xmlns="" val="896427301"/>
                    </a:ext>
                  </a:extLst>
                </a:gridCol>
                <a:gridCol w="2977069">
                  <a:extLst>
                    <a:ext uri="{9D8B030D-6E8A-4147-A177-3AD203B41FA5}">
                      <a16:colId xmlns:a16="http://schemas.microsoft.com/office/drawing/2014/main" xmlns="" val="4781891"/>
                    </a:ext>
                  </a:extLst>
                </a:gridCol>
              </a:tblGrid>
              <a:tr h="1068374">
                <a:tc>
                  <a:txBody>
                    <a:bodyPr/>
                    <a:lstStyle/>
                    <a:p>
                      <a:pPr algn="l" fontAlgn="ctr"/>
                      <a:r>
                        <a:rPr lang="en-US" sz="1200" b="1" i="0" u="none" strike="noStrike" dirty="0">
                          <a:solidFill>
                            <a:srgbClr val="000000"/>
                          </a:solidFill>
                          <a:latin typeface="Times New Roman"/>
                        </a:rPr>
                        <a:t>Cod/                           </a:t>
                      </a:r>
                      <a:r>
                        <a:rPr lang="ru-RU" sz="1200" b="1" i="0" u="none" strike="noStrike" dirty="0">
                          <a:solidFill>
                            <a:srgbClr val="000000"/>
                          </a:solidFill>
                          <a:latin typeface="Times New Roman"/>
                        </a:rPr>
                        <a:t>Код</a:t>
                      </a:r>
                    </a:p>
                  </a:txBody>
                  <a:tcPr marL="7620" marR="7620" marT="7620" marB="0" anchor="ctr"/>
                </a:tc>
                <a:tc>
                  <a:txBody>
                    <a:bodyPr/>
                    <a:lstStyle/>
                    <a:p>
                      <a:pPr algn="ctr" fontAlgn="ctr"/>
                      <a:r>
                        <a:rPr lang="en-US" sz="1200" b="1" i="0" u="none" strike="noStrike">
                          <a:solidFill>
                            <a:srgbClr val="000000"/>
                          </a:solidFill>
                          <a:latin typeface="Times New Roman"/>
                        </a:rPr>
                        <a:t>Denumirea categoriei/                                                                                                </a:t>
                      </a:r>
                      <a:r>
                        <a:rPr lang="ru-RU" sz="1200" b="1" i="0" u="none" strike="noStrike">
                          <a:solidFill>
                            <a:srgbClr val="000000"/>
                          </a:solidFill>
                          <a:latin typeface="Times New Roman"/>
                        </a:rPr>
                        <a:t>Наименование категории</a:t>
                      </a:r>
                    </a:p>
                  </a:txBody>
                  <a:tcPr marL="7620" marR="7620" marT="7620" marB="0" anchor="ctr"/>
                </a:tc>
                <a:tc>
                  <a:txBody>
                    <a:bodyPr/>
                    <a:lstStyle/>
                    <a:p>
                      <a:pPr algn="ctr" fontAlgn="ctr"/>
                      <a:r>
                        <a:rPr lang="vi-VN" sz="1000" b="1" i="0" u="none" strike="noStrike" dirty="0">
                          <a:solidFill>
                            <a:srgbClr val="000000"/>
                          </a:solidFill>
                          <a:latin typeface="Times New Roman"/>
                        </a:rPr>
                        <a:t>Tarifele contibuţiei de asigurări sociale de stat pe an/2021                        </a:t>
                      </a:r>
                      <a:endParaRPr lang="en-US" sz="1000" b="1" i="0" u="none" strike="noStrike" dirty="0" smtClean="0">
                        <a:solidFill>
                          <a:srgbClr val="000000"/>
                        </a:solidFill>
                        <a:latin typeface="Times New Roman"/>
                      </a:endParaRPr>
                    </a:p>
                    <a:p>
                      <a:pPr algn="ctr" fontAlgn="ctr"/>
                      <a:r>
                        <a:rPr lang="vi-VN" sz="1000" b="1" i="0" u="none" strike="noStrike" dirty="0" smtClean="0">
                          <a:solidFill>
                            <a:srgbClr val="000000"/>
                          </a:solidFill>
                          <a:latin typeface="Times New Roman"/>
                        </a:rPr>
                        <a:t>          </a:t>
                      </a:r>
                      <a:r>
                        <a:rPr lang="ru-RU" sz="1000" b="1" i="0" u="none" strike="noStrike" dirty="0">
                          <a:solidFill>
                            <a:srgbClr val="000000"/>
                          </a:solidFill>
                          <a:latin typeface="Times New Roman"/>
                        </a:rPr>
                        <a:t>Тариф взнос</a:t>
                      </a:r>
                      <a:r>
                        <a:rPr lang="vi-VN" sz="1000" b="1" i="0" u="none" strike="noStrike" dirty="0">
                          <a:solidFill>
                            <a:srgbClr val="000000"/>
                          </a:solidFill>
                          <a:latin typeface="Times New Roman"/>
                        </a:rPr>
                        <a:t>a </a:t>
                      </a:r>
                      <a:r>
                        <a:rPr lang="ru-RU" sz="1000" b="1" i="0" u="none" strike="noStrike" dirty="0">
                          <a:solidFill>
                            <a:srgbClr val="000000"/>
                          </a:solidFill>
                          <a:latin typeface="Times New Roman"/>
                        </a:rPr>
                        <a:t>государственного социального страхования на год /2021</a:t>
                      </a:r>
                    </a:p>
                  </a:txBody>
                  <a:tcPr marL="7620" marR="7620" marT="7620" marB="0" anchor="ctr"/>
                </a:tc>
                <a:extLst>
                  <a:ext uri="{0D108BD9-81ED-4DB2-BD59-A6C34878D82A}">
                    <a16:rowId xmlns:a16="http://schemas.microsoft.com/office/drawing/2014/main" xmlns="" val="1570377154"/>
                  </a:ext>
                </a:extLst>
              </a:tr>
              <a:tr h="334428">
                <a:tc rowSpan="2">
                  <a:txBody>
                    <a:bodyPr/>
                    <a:lstStyle/>
                    <a:p>
                      <a:pPr algn="ctr" fontAlgn="ctr"/>
                      <a:r>
                        <a:rPr lang="en-US" sz="1200" b="1" i="0" u="none" strike="noStrike">
                          <a:solidFill>
                            <a:srgbClr val="000000"/>
                          </a:solidFill>
                          <a:latin typeface="Times New Roman"/>
                        </a:rPr>
                        <a:t>101</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PE BAZĂ DE CONTRACT INDIVIDUAL DE MUNCĂ                                          </a:t>
                      </a:r>
                      <a:r>
                        <a:rPr lang="ru-RU" sz="900" b="0" i="0" u="none" strike="noStrike">
                          <a:solidFill>
                            <a:srgbClr val="000000"/>
                          </a:solidFill>
                          <a:latin typeface="Times New Roman"/>
                        </a:rPr>
                        <a:t>ЛИЦО, РАБОТАЮЩЕЕ НА ОСНОВАНИИ ИНДИВИДУАЛЬНОГО ТРУДОВОГО ДОГОВОРА</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1116632408"/>
                  </a:ext>
                </a:extLst>
              </a:tr>
              <a:tr h="356722">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2103625755"/>
                  </a:ext>
                </a:extLst>
              </a:tr>
              <a:tr h="356722">
                <a:tc rowSpan="2">
                  <a:txBody>
                    <a:bodyPr/>
                    <a:lstStyle/>
                    <a:p>
                      <a:pPr algn="ctr" fontAlgn="ctr"/>
                      <a:r>
                        <a:rPr lang="en-US" sz="1200" b="1" i="0" u="none" strike="noStrike">
                          <a:solidFill>
                            <a:srgbClr val="000000"/>
                          </a:solidFill>
                          <a:latin typeface="Times New Roman"/>
                        </a:rPr>
                        <a:t>105</a:t>
                      </a:r>
                    </a:p>
                  </a:txBody>
                  <a:tcPr marL="7620" marR="7620" marT="7620" marB="0" anchor="ctr"/>
                </a:tc>
                <a:tc rowSpan="2">
                  <a:txBody>
                    <a:bodyPr/>
                    <a:lstStyle/>
                    <a:p>
                      <a:pPr algn="l" fontAlgn="ctr"/>
                      <a:r>
                        <a:rPr lang="ru-RU" sz="900" b="0" i="0" u="none" strike="noStrike">
                          <a:solidFill>
                            <a:srgbClr val="000000"/>
                          </a:solidFill>
                          <a:latin typeface="Times New Roman"/>
                        </a:rPr>
                        <a:t>PERSOANĂ ANGAJATĂ PRIN CONTRACT CIVIL  ЛИЦО РАБОТАЮЩЕЕ ПО ГРАЖДАНСКО-ПРАВОВОМУ ДОГОВОРУ</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499087267"/>
                  </a:ext>
                </a:extLst>
              </a:tr>
              <a:tr h="345574">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1609135474"/>
                  </a:ext>
                </a:extLst>
              </a:tr>
              <a:tr h="367872">
                <a:tc rowSpan="4">
                  <a:txBody>
                    <a:bodyPr/>
                    <a:lstStyle/>
                    <a:p>
                      <a:pPr algn="ctr" fontAlgn="ctr"/>
                      <a:r>
                        <a:rPr lang="en-US" sz="1200" b="1" i="0" u="none" strike="noStrike">
                          <a:solidFill>
                            <a:srgbClr val="000000"/>
                          </a:solidFill>
                          <a:latin typeface="Times New Roman"/>
                        </a:rPr>
                        <a:t>116</a:t>
                      </a:r>
                    </a:p>
                  </a:txBody>
                  <a:tcPr marL="7620" marR="7620" marT="7620" marB="0" anchor="ctr"/>
                </a:tc>
                <a:tc rowSpan="4">
                  <a:txBody>
                    <a:bodyPr/>
                    <a:lstStyle/>
                    <a:p>
                      <a:pPr algn="l" fontAlgn="ctr"/>
                      <a:r>
                        <a:rPr lang="en-US" sz="900" b="0" i="0" u="none" strike="noStrike" dirty="0">
                          <a:solidFill>
                            <a:srgbClr val="000000"/>
                          </a:solidFill>
                          <a:latin typeface="Times New Roman"/>
                        </a:rPr>
                        <a:t>PERSOANĂ CARE A BENEFICIAT DE  CAREVA PLĂŢI DUPĂ ELIBERARE                                            </a:t>
                      </a:r>
                      <a:r>
                        <a:rPr lang="ru-RU" sz="900" b="0" i="0" u="none" strike="noStrike" dirty="0">
                          <a:solidFill>
                            <a:srgbClr val="000000"/>
                          </a:solidFill>
                          <a:latin typeface="Times New Roman"/>
                        </a:rPr>
                        <a:t>ЛИЦО, ПОЛУЧИВШЕЕ КАКИЕ-ЛИБО ВЫПЛАТЫ ПОСЛЕ УВОЛЬНЕНИЯ</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1939514834"/>
                  </a:ext>
                </a:extLst>
              </a:tr>
              <a:tr h="300986">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1282926056"/>
                  </a:ext>
                </a:extLst>
              </a:tr>
              <a:tr h="31213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516198429"/>
                  </a:ext>
                </a:extLst>
              </a:tr>
              <a:tr h="334428">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1589022592"/>
                  </a:ext>
                </a:extLst>
              </a:tr>
              <a:tr h="356722">
                <a:tc rowSpan="4">
                  <a:txBody>
                    <a:bodyPr/>
                    <a:lstStyle/>
                    <a:p>
                      <a:pPr algn="ctr" fontAlgn="ctr"/>
                      <a:r>
                        <a:rPr lang="en-US" sz="1200" b="1" i="0" u="none" strike="noStrike">
                          <a:solidFill>
                            <a:srgbClr val="000000"/>
                          </a:solidFill>
                          <a:latin typeface="Times New Roman"/>
                        </a:rPr>
                        <a:t>123</a:t>
                      </a:r>
                    </a:p>
                  </a:txBody>
                  <a:tcPr marL="7620" marR="7620" marT="7620" marB="0" anchor="ctr"/>
                </a:tc>
                <a:tc rowSpan="4">
                  <a:txBody>
                    <a:bodyPr/>
                    <a:lstStyle/>
                    <a:p>
                      <a:pPr algn="l" fontAlgn="ctr"/>
                      <a:r>
                        <a:rPr lang="ru-RU" sz="900" b="0" i="0" u="none" strike="noStrike">
                          <a:solidFill>
                            <a:srgbClr val="000000"/>
                          </a:solidFill>
                          <a:latin typeface="Times New Roman"/>
                        </a:rPr>
                        <a:t>PERSOANĂ ANGAJATĂ PRIN CUMUL                                                                                                         ЛИЦО, РАБОТАЮЩЕЕ ПО СОВМЕСТИТЕЛЬСТВУ</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752582635"/>
                  </a:ext>
                </a:extLst>
              </a:tr>
              <a:tr h="334428">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743854602"/>
                  </a:ext>
                </a:extLst>
              </a:tr>
              <a:tr h="334428">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3901647945"/>
                  </a:ext>
                </a:extLst>
              </a:tr>
              <a:tr h="312133">
                <a:tc vMerge="1">
                  <a:txBody>
                    <a:bodyPr/>
                    <a:lstStyle/>
                    <a:p>
                      <a:endParaRPr lang="en-US"/>
                    </a:p>
                  </a:txBody>
                  <a:tcPr/>
                </a:tc>
                <a:tc vMerge="1">
                  <a:txBody>
                    <a:bodyPr/>
                    <a:lstStyle/>
                    <a:p>
                      <a:endParaRPr lang="en-US"/>
                    </a:p>
                  </a:txBody>
                  <a:tcPr/>
                </a:tc>
                <a:tc>
                  <a:txBody>
                    <a:bodyPr/>
                    <a:lstStyle/>
                    <a:p>
                      <a:pPr algn="ctr" fontAlgn="ctr"/>
                      <a:r>
                        <a:rPr lang="en-US" sz="1200" b="0" i="0" u="none" strike="noStrike" dirty="0">
                          <a:solidFill>
                            <a:srgbClr val="000000"/>
                          </a:solidFill>
                          <a:latin typeface="Times New Roman"/>
                        </a:rPr>
                        <a:t>32%</a:t>
                      </a:r>
                    </a:p>
                  </a:txBody>
                  <a:tcPr marL="7620" marR="7620" marT="7620" marB="0" anchor="ctr"/>
                </a:tc>
                <a:extLst>
                  <a:ext uri="{0D108BD9-81ED-4DB2-BD59-A6C34878D82A}">
                    <a16:rowId xmlns:a16="http://schemas.microsoft.com/office/drawing/2014/main" xmlns="" val="203470336"/>
                  </a:ext>
                </a:extLst>
              </a:tr>
            </a:tbl>
          </a:graphicData>
        </a:graphic>
      </p:graphicFrame>
      <p:graphicFrame>
        <p:nvGraphicFramePr>
          <p:cNvPr id="6" name="Таблица 5">
            <a:extLst>
              <a:ext uri="{FF2B5EF4-FFF2-40B4-BE49-F238E27FC236}">
                <a16:creationId xmlns:a16="http://schemas.microsoft.com/office/drawing/2014/main" xmlns="" id="{50160E6C-87BA-4657-B3BE-5CC2A0A6EA83}"/>
              </a:ext>
            </a:extLst>
          </p:cNvPr>
          <p:cNvGraphicFramePr>
            <a:graphicFrameLocks noGrp="1"/>
          </p:cNvGraphicFramePr>
          <p:nvPr>
            <p:extLst>
              <p:ext uri="{D42A27DB-BD31-4B8C-83A1-F6EECF244321}">
                <p14:modId xmlns:p14="http://schemas.microsoft.com/office/powerpoint/2010/main" xmlns="" val="2553784555"/>
              </p:ext>
            </p:extLst>
          </p:nvPr>
        </p:nvGraphicFramePr>
        <p:xfrm>
          <a:off x="142844" y="278296"/>
          <a:ext cx="8812313" cy="1196012"/>
        </p:xfrm>
        <a:graphic>
          <a:graphicData uri="http://schemas.openxmlformats.org/drawingml/2006/table">
            <a:tbl>
              <a:tblPr>
                <a:tableStyleId>{775DCB02-9BB8-47FD-8907-85C794F793BA}</a:tableStyleId>
              </a:tblPr>
              <a:tblGrid>
                <a:gridCol w="8448451">
                  <a:extLst>
                    <a:ext uri="{9D8B030D-6E8A-4147-A177-3AD203B41FA5}">
                      <a16:colId xmlns:a16="http://schemas.microsoft.com/office/drawing/2014/main" xmlns="" val="1502555585"/>
                    </a:ext>
                  </a:extLst>
                </a:gridCol>
                <a:gridCol w="363862">
                  <a:extLst>
                    <a:ext uri="{9D8B030D-6E8A-4147-A177-3AD203B41FA5}">
                      <a16:colId xmlns:a16="http://schemas.microsoft.com/office/drawing/2014/main" xmlns="" val="1012962443"/>
                    </a:ext>
                  </a:extLst>
                </a:gridCol>
              </a:tblGrid>
              <a:tr h="299003">
                <a:tc gridSpan="2">
                  <a:txBody>
                    <a:bodyPr/>
                    <a:lstStyle/>
                    <a:p>
                      <a:pPr algn="ctr" fontAlgn="ctr"/>
                      <a:r>
                        <a:rPr lang="en-US" sz="1600" b="1" u="none" strike="noStrike" dirty="0" err="1">
                          <a:solidFill>
                            <a:srgbClr val="FF0000"/>
                          </a:solidFill>
                          <a:effectLst/>
                        </a:rPr>
                        <a:t>Clasificatorul</a:t>
                      </a:r>
                      <a:r>
                        <a:rPr lang="en-US" sz="1600" b="1" u="none" strike="noStrike" dirty="0">
                          <a:solidFill>
                            <a:srgbClr val="FF0000"/>
                          </a:solidFill>
                          <a:effectLst/>
                        </a:rPr>
                        <a:t> </a:t>
                      </a:r>
                      <a:r>
                        <a:rPr lang="en-US" sz="1600" b="1" u="none" strike="noStrike" dirty="0" err="1">
                          <a:solidFill>
                            <a:srgbClr val="FF0000"/>
                          </a:solidFill>
                          <a:effectLst/>
                        </a:rPr>
                        <a:t>categoriei</a:t>
                      </a:r>
                      <a:r>
                        <a:rPr lang="en-US" sz="1600" b="1" u="none" strike="noStrike" dirty="0">
                          <a:solidFill>
                            <a:srgbClr val="FF0000"/>
                          </a:solidFill>
                          <a:effectLst/>
                        </a:rPr>
                        <a:t> </a:t>
                      </a:r>
                      <a:r>
                        <a:rPr lang="en-US" sz="1600" b="1" u="none" strike="noStrike" dirty="0" err="1">
                          <a:solidFill>
                            <a:srgbClr val="FF0000"/>
                          </a:solidFill>
                          <a:effectLst/>
                        </a:rPr>
                        <a:t>persoanelor</a:t>
                      </a:r>
                      <a:r>
                        <a:rPr lang="en-US" sz="1600" b="1" u="none" strike="noStrike" dirty="0">
                          <a:solidFill>
                            <a:srgbClr val="FF0000"/>
                          </a:solidFill>
                          <a:effectLst/>
                        </a:rPr>
                        <a:t> </a:t>
                      </a:r>
                      <a:r>
                        <a:rPr lang="en-US" sz="1600" b="1" u="none" strike="noStrike" dirty="0" err="1">
                          <a:solidFill>
                            <a:srgbClr val="FF0000"/>
                          </a:solidFill>
                          <a:effectLst/>
                        </a:rPr>
                        <a:t>asigurate</a:t>
                      </a:r>
                      <a:r>
                        <a:rPr lang="en-US" sz="1600" b="1" u="none" strike="noStrike" dirty="0">
                          <a:solidFill>
                            <a:srgbClr val="FF0000"/>
                          </a:solidFill>
                          <a:effectLst/>
                        </a:rPr>
                        <a:t> </a:t>
                      </a:r>
                      <a:endParaRPr lang="en-US" sz="1600" b="1" i="1" u="none" strike="noStrike" dirty="0">
                        <a:solidFill>
                          <a:srgbClr val="FF0000"/>
                        </a:solidFill>
                        <a:effectLst/>
                        <a:latin typeface="Times New Roman" panose="02020603050405020304" pitchFamily="18" charset="0"/>
                      </a:endParaRPr>
                    </a:p>
                  </a:txBody>
                  <a:tcPr marL="7144" marR="7144" marT="9525" marB="0" anchor="ctr">
                    <a:solidFill>
                      <a:srgbClr val="66FFCC"/>
                    </a:solidFill>
                  </a:tcPr>
                </a:tc>
                <a:tc hMerge="1">
                  <a:txBody>
                    <a:bodyPr/>
                    <a:lstStyle/>
                    <a:p>
                      <a:endParaRPr lang="ru-RU"/>
                    </a:p>
                  </a:txBody>
                  <a:tcPr/>
                </a:tc>
                <a:extLst>
                  <a:ext uri="{0D108BD9-81ED-4DB2-BD59-A6C34878D82A}">
                    <a16:rowId xmlns:a16="http://schemas.microsoft.com/office/drawing/2014/main" xmlns="" val="1899046160"/>
                  </a:ext>
                </a:extLst>
              </a:tr>
              <a:tr h="299003">
                <a:tc>
                  <a:txBody>
                    <a:bodyPr/>
                    <a:lstStyle/>
                    <a:p>
                      <a:pPr algn="ctr" fontAlgn="ctr"/>
                      <a:r>
                        <a:rPr lang="ru-RU" sz="1600" b="1" u="none" strike="noStrike" dirty="0">
                          <a:solidFill>
                            <a:srgbClr val="FF0000"/>
                          </a:solidFill>
                          <a:effectLst/>
                        </a:rPr>
                        <a:t>Классификатор категории застрахованных лиц</a:t>
                      </a:r>
                      <a:endParaRPr lang="ru-RU" sz="1600" b="1" i="1" u="none" strike="noStrike" dirty="0">
                        <a:solidFill>
                          <a:srgbClr val="FF0000"/>
                        </a:solidFill>
                        <a:effectLst/>
                        <a:latin typeface="Times New Roman" panose="02020603050405020304" pitchFamily="18" charset="0"/>
                      </a:endParaRPr>
                    </a:p>
                  </a:txBody>
                  <a:tcPr marL="7144" marR="7144" marT="9525" marB="0" anchor="ctr">
                    <a:solidFill>
                      <a:srgbClr val="66FFCC"/>
                    </a:solidFill>
                  </a:tcPr>
                </a:tc>
                <a:tc>
                  <a:txBody>
                    <a:bodyPr/>
                    <a:lstStyle/>
                    <a:p>
                      <a:pPr algn="ctr" fontAlgn="ctr"/>
                      <a:endParaRPr lang="ru-RU" sz="1200" b="1" i="1" u="none" strike="noStrike">
                        <a:solidFill>
                          <a:srgbClr val="000000"/>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1077202476"/>
                  </a:ext>
                </a:extLst>
              </a:tr>
              <a:tr h="299003">
                <a:tc>
                  <a:txBody>
                    <a:bodyPr/>
                    <a:lstStyle/>
                    <a:p>
                      <a:pPr algn="l" fontAlgn="ctr"/>
                      <a:r>
                        <a:rPr lang="en-US" sz="1600" b="1" u="none" strike="noStrike" dirty="0" err="1">
                          <a:solidFill>
                            <a:srgbClr val="FF0000"/>
                          </a:solidFill>
                          <a:effectLst/>
                        </a:rPr>
                        <a:t>Categorii</a:t>
                      </a:r>
                      <a:r>
                        <a:rPr lang="en-US" sz="1600" b="1" u="none" strike="noStrike" dirty="0">
                          <a:solidFill>
                            <a:srgbClr val="FF0000"/>
                          </a:solidFill>
                          <a:effectLst/>
                        </a:rPr>
                        <a:t> </a:t>
                      </a:r>
                      <a:r>
                        <a:rPr lang="en-US" sz="1600" b="1" u="none" strike="noStrike" dirty="0" err="1">
                          <a:solidFill>
                            <a:srgbClr val="FF0000"/>
                          </a:solidFill>
                          <a:effectLst/>
                        </a:rPr>
                        <a:t>utilizate</a:t>
                      </a:r>
                      <a:r>
                        <a:rPr lang="en-US" sz="1600" b="1" u="none" strike="noStrike" dirty="0">
                          <a:solidFill>
                            <a:srgbClr val="FF0000"/>
                          </a:solidFill>
                          <a:effectLst/>
                        </a:rPr>
                        <a:t> la </a:t>
                      </a:r>
                      <a:r>
                        <a:rPr lang="en-US" sz="1600" b="1" u="none" strike="noStrike" dirty="0" err="1">
                          <a:solidFill>
                            <a:srgbClr val="FF0000"/>
                          </a:solidFill>
                          <a:effectLst/>
                        </a:rPr>
                        <a:t>completarea</a:t>
                      </a:r>
                      <a:r>
                        <a:rPr lang="en-US" sz="1600" b="1" u="none" strike="noStrike" dirty="0">
                          <a:solidFill>
                            <a:srgbClr val="FF0000"/>
                          </a:solidFill>
                          <a:effectLst/>
                        </a:rPr>
                        <a:t> </a:t>
                      </a:r>
                      <a:r>
                        <a:rPr lang="en-US" sz="1600" b="1" u="none" strike="noStrike" dirty="0" err="1">
                          <a:solidFill>
                            <a:srgbClr val="FF0000"/>
                          </a:solidFill>
                          <a:effectLst/>
                        </a:rPr>
                        <a:t>Dării</a:t>
                      </a:r>
                      <a:r>
                        <a:rPr lang="en-US" sz="1600" b="1" u="none" strike="noStrike" dirty="0">
                          <a:solidFill>
                            <a:srgbClr val="FF0000"/>
                          </a:solidFill>
                          <a:effectLst/>
                        </a:rPr>
                        <a:t> de </a:t>
                      </a:r>
                      <a:r>
                        <a:rPr lang="en-US" sz="1600" b="1" u="none" strike="noStrike" dirty="0" err="1">
                          <a:solidFill>
                            <a:srgbClr val="FF0000"/>
                          </a:solidFill>
                          <a:effectLst/>
                        </a:rPr>
                        <a:t>seamă</a:t>
                      </a:r>
                      <a:r>
                        <a:rPr lang="en-US" sz="1600" b="1" u="none" strike="noStrike" dirty="0">
                          <a:solidFill>
                            <a:srgbClr val="FF0000"/>
                          </a:solidFill>
                          <a:effectLst/>
                        </a:rPr>
                        <a:t> </a:t>
                      </a:r>
                      <a:r>
                        <a:rPr lang="en-US" sz="1600" b="1" u="none" strike="noStrike" dirty="0" smtClean="0">
                          <a:solidFill>
                            <a:srgbClr val="FF0000"/>
                          </a:solidFill>
                          <a:effectLst/>
                        </a:rPr>
                        <a:t>IPC21</a:t>
                      </a:r>
                      <a:endParaRPr lang="en-US" sz="1600" b="1" i="1" u="none" strike="noStrike" dirty="0">
                        <a:solidFill>
                          <a:srgbClr val="FF0000"/>
                        </a:solidFill>
                        <a:effectLst/>
                        <a:latin typeface="Times New Roman" panose="02020603050405020304" pitchFamily="18" charset="0"/>
                      </a:endParaRPr>
                    </a:p>
                  </a:txBody>
                  <a:tcPr marL="7144" marR="7144" marT="9525" marB="0" anchor="ctr">
                    <a:solidFill>
                      <a:srgbClr val="66FFCC"/>
                    </a:solidFill>
                  </a:tcPr>
                </a:tc>
                <a:tc>
                  <a:txBody>
                    <a:bodyPr/>
                    <a:lstStyle/>
                    <a:p>
                      <a:pPr algn="ctr" fontAlgn="ctr"/>
                      <a:endParaRPr lang="ru-RU" sz="1200" b="1" i="1" u="none" strike="noStrike">
                        <a:solidFill>
                          <a:srgbClr val="000000"/>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1202169277"/>
                  </a:ext>
                </a:extLst>
              </a:tr>
              <a:tr h="299003">
                <a:tc>
                  <a:txBody>
                    <a:bodyPr/>
                    <a:lstStyle/>
                    <a:p>
                      <a:pPr algn="l" fontAlgn="ctr"/>
                      <a:r>
                        <a:rPr lang="ru-RU" sz="1600" b="1" u="none" strike="noStrike" dirty="0">
                          <a:solidFill>
                            <a:srgbClr val="FF0000"/>
                          </a:solidFill>
                          <a:effectLst/>
                        </a:rPr>
                        <a:t>Категории используемые при заполнении отчета </a:t>
                      </a:r>
                      <a:r>
                        <a:rPr lang="ru-RU" sz="1600" b="1" u="none" strike="noStrike" dirty="0" smtClean="0">
                          <a:solidFill>
                            <a:srgbClr val="FF0000"/>
                          </a:solidFill>
                          <a:effectLst/>
                        </a:rPr>
                        <a:t>IPC</a:t>
                      </a:r>
                      <a:r>
                        <a:rPr lang="en-US" sz="1600" b="1" u="none" strike="noStrike" dirty="0" smtClean="0">
                          <a:solidFill>
                            <a:srgbClr val="FF0000"/>
                          </a:solidFill>
                          <a:effectLst/>
                        </a:rPr>
                        <a:t>21</a:t>
                      </a:r>
                      <a:endParaRPr lang="ru-RU" sz="1600" b="1" i="1" u="none" strike="noStrike" dirty="0">
                        <a:solidFill>
                          <a:srgbClr val="FF0000"/>
                        </a:solidFill>
                        <a:effectLst/>
                        <a:latin typeface="Times New Roman" panose="02020603050405020304" pitchFamily="18" charset="0"/>
                      </a:endParaRPr>
                    </a:p>
                  </a:txBody>
                  <a:tcPr marL="7144" marR="7144" marT="9525" marB="0" anchor="ctr">
                    <a:solidFill>
                      <a:srgbClr val="66FFCC"/>
                    </a:solidFill>
                  </a:tcPr>
                </a:tc>
                <a:tc>
                  <a:txBody>
                    <a:bodyPr/>
                    <a:lstStyle/>
                    <a:p>
                      <a:pPr algn="ctr" fontAlgn="ctr"/>
                      <a:endParaRPr lang="ru-RU" sz="1200" b="1" i="1" u="none" strike="noStrike" dirty="0">
                        <a:solidFill>
                          <a:srgbClr val="000000"/>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2383272708"/>
                  </a:ext>
                </a:extLst>
              </a:tr>
            </a:tbl>
          </a:graphicData>
        </a:graphic>
      </p:graphicFrame>
    </p:spTree>
    <p:extLst>
      <p:ext uri="{BB962C8B-B14F-4D97-AF65-F5344CB8AC3E}">
        <p14:creationId xmlns:p14="http://schemas.microsoft.com/office/powerpoint/2010/main" xmlns="" val="67938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D87A613E-5B2A-4897-B201-ECCB15EDC9FB}"/>
              </a:ext>
            </a:extLst>
          </p:cNvPr>
          <p:cNvGraphicFramePr>
            <a:graphicFrameLocks noGrp="1"/>
          </p:cNvGraphicFramePr>
          <p:nvPr>
            <p:extLst>
              <p:ext uri="{D42A27DB-BD31-4B8C-83A1-F6EECF244321}">
                <p14:modId xmlns:p14="http://schemas.microsoft.com/office/powerpoint/2010/main" xmlns="" val="385098895"/>
              </p:ext>
            </p:extLst>
          </p:nvPr>
        </p:nvGraphicFramePr>
        <p:xfrm>
          <a:off x="109331" y="172278"/>
          <a:ext cx="8875644" cy="6471433"/>
        </p:xfrm>
        <a:graphic>
          <a:graphicData uri="http://schemas.openxmlformats.org/drawingml/2006/table">
            <a:tbl>
              <a:tblPr>
                <a:tableStyleId>{BDBED569-4797-4DF1-A0F4-6AAB3CD982D8}</a:tableStyleId>
              </a:tblPr>
              <a:tblGrid>
                <a:gridCol w="763497">
                  <a:extLst>
                    <a:ext uri="{9D8B030D-6E8A-4147-A177-3AD203B41FA5}">
                      <a16:colId xmlns:a16="http://schemas.microsoft.com/office/drawing/2014/main" xmlns="" val="1065170962"/>
                    </a:ext>
                  </a:extLst>
                </a:gridCol>
                <a:gridCol w="5408099">
                  <a:extLst>
                    <a:ext uri="{9D8B030D-6E8A-4147-A177-3AD203B41FA5}">
                      <a16:colId xmlns:a16="http://schemas.microsoft.com/office/drawing/2014/main" xmlns="" val="1533540622"/>
                    </a:ext>
                  </a:extLst>
                </a:gridCol>
                <a:gridCol w="2704048">
                  <a:extLst>
                    <a:ext uri="{9D8B030D-6E8A-4147-A177-3AD203B41FA5}">
                      <a16:colId xmlns:a16="http://schemas.microsoft.com/office/drawing/2014/main" xmlns="" val="3302432998"/>
                    </a:ext>
                  </a:extLst>
                </a:gridCol>
              </a:tblGrid>
              <a:tr h="682681">
                <a:tc>
                  <a:txBody>
                    <a:bodyPr/>
                    <a:lstStyle/>
                    <a:p>
                      <a:pPr algn="ctr" fontAlgn="ctr"/>
                      <a:r>
                        <a:rPr lang="en-US" sz="1200" b="1" i="0" u="none" strike="noStrike" dirty="0">
                          <a:solidFill>
                            <a:srgbClr val="000000"/>
                          </a:solidFill>
                          <a:latin typeface="Times New Roman"/>
                        </a:rPr>
                        <a:t>124</a:t>
                      </a:r>
                    </a:p>
                  </a:txBody>
                  <a:tcPr marL="7620" marR="7620" marT="7620" marB="0" anchor="ctr"/>
                </a:tc>
                <a:tc>
                  <a:txBody>
                    <a:bodyPr/>
                    <a:lstStyle/>
                    <a:p>
                      <a:pPr algn="l" fontAlgn="ctr"/>
                      <a:r>
                        <a:rPr lang="en-US" sz="900" b="0" i="0" u="none" strike="noStrike">
                          <a:solidFill>
                            <a:srgbClr val="000000"/>
                          </a:solidFill>
                          <a:latin typeface="Times New Roman"/>
                        </a:rPr>
                        <a:t>PERSOANĂ ÎN FUNCŢIE ELECTIVĂ SAU NUMITĂ ÎN ORGANELE EXECUTIVE, LEGISLATIVE SAU JUDECĂTOREŞTI                                                                                                                                       </a:t>
                      </a:r>
                      <a:r>
                        <a:rPr lang="ru-RU" sz="900" b="0" i="0" u="none" strike="noStrike">
                          <a:solidFill>
                            <a:srgbClr val="000000"/>
                          </a:solidFill>
                          <a:latin typeface="Times New Roman"/>
                        </a:rPr>
                        <a:t>ЛИЦО, РАБОТАЮЩЕЕ НА ВЫБОРНЫХ ДОЛЖНОСТЯХ ИЛИ В ОРГАНАХ ИСПОЛНИТЕЛЬНОЙ, ЗАКОНОДАТЕЛЬНОЙ ИЛИ СУДЕБНОЙ ВЛАСТИ</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005420801"/>
                  </a:ext>
                </a:extLst>
              </a:tr>
              <a:tr h="486292">
                <a:tc>
                  <a:txBody>
                    <a:bodyPr/>
                    <a:lstStyle/>
                    <a:p>
                      <a:pPr algn="ctr" fontAlgn="ctr"/>
                      <a:r>
                        <a:rPr lang="en-US" sz="1200" b="1" i="0" u="none" strike="noStrike">
                          <a:solidFill>
                            <a:srgbClr val="000000"/>
                          </a:solidFill>
                          <a:latin typeface="Times New Roman"/>
                        </a:rPr>
                        <a:t>127</a:t>
                      </a:r>
                    </a:p>
                  </a:txBody>
                  <a:tcPr marL="7620" marR="7620" marT="7620" marB="0" anchor="ctr"/>
                </a:tc>
                <a:tc>
                  <a:txBody>
                    <a:bodyPr/>
                    <a:lstStyle/>
                    <a:p>
                      <a:pPr algn="l" fontAlgn="ctr"/>
                      <a:r>
                        <a:rPr lang="en-US" sz="900" b="0" i="0" u="none" strike="noStrike">
                          <a:solidFill>
                            <a:srgbClr val="000000"/>
                          </a:solidFill>
                          <a:latin typeface="Times New Roman"/>
                        </a:rPr>
                        <a:t>FONDATOR DE ÎNTREPRINDERE INDIVIDUALĂ                                                                                       </a:t>
                      </a:r>
                      <a:r>
                        <a:rPr lang="ru-RU" sz="900" b="0" i="0" u="none" strike="noStrike">
                          <a:solidFill>
                            <a:srgbClr val="000000"/>
                          </a:solidFill>
                          <a:latin typeface="Times New Roman"/>
                        </a:rPr>
                        <a:t>УЧРЕДИТЕЛЬ ИНДИВИДУАЛЬНОГО ПРЕДПРИЯТИЯ</a:t>
                      </a:r>
                    </a:p>
                  </a:txBody>
                  <a:tcPr marL="7620" marR="7620" marT="7620" marB="0" anchor="ctr"/>
                </a:tc>
                <a:tc>
                  <a:txBody>
                    <a:bodyPr/>
                    <a:lstStyle/>
                    <a:p>
                      <a:pPr algn="ctr" fontAlgn="ctr"/>
                      <a:r>
                        <a:rPr lang="en-US" sz="1200" b="0" i="0" u="none" strike="noStrike">
                          <a:solidFill>
                            <a:srgbClr val="000000"/>
                          </a:solidFill>
                          <a:latin typeface="Times New Roman"/>
                        </a:rPr>
                        <a:t>11331</a:t>
                      </a:r>
                    </a:p>
                  </a:txBody>
                  <a:tcPr marL="7620" marR="7620" marT="7620" marB="0" anchor="ctr"/>
                </a:tc>
                <a:extLst>
                  <a:ext uri="{0D108BD9-81ED-4DB2-BD59-A6C34878D82A}">
                    <a16:rowId xmlns:a16="http://schemas.microsoft.com/office/drawing/2014/main" xmlns="" val="3042103099"/>
                  </a:ext>
                </a:extLst>
              </a:tr>
              <a:tr h="533051">
                <a:tc rowSpan="4">
                  <a:txBody>
                    <a:bodyPr/>
                    <a:lstStyle/>
                    <a:p>
                      <a:pPr algn="ctr" fontAlgn="ctr"/>
                      <a:r>
                        <a:rPr lang="en-US" sz="1200" b="1" i="0" u="none" strike="noStrike">
                          <a:solidFill>
                            <a:srgbClr val="000000"/>
                          </a:solidFill>
                          <a:latin typeface="Times New Roman"/>
                        </a:rPr>
                        <a:t>137</a:t>
                      </a:r>
                    </a:p>
                  </a:txBody>
                  <a:tcPr marL="7620" marR="7620" marT="7620" marB="0" anchor="ctr"/>
                </a:tc>
                <a:tc rowSpan="4">
                  <a:txBody>
                    <a:bodyPr/>
                    <a:lstStyle/>
                    <a:p>
                      <a:pPr algn="l" fontAlgn="ctr"/>
                      <a:r>
                        <a:rPr lang="en-US" sz="900" b="0" i="0" u="none" strike="noStrike">
                          <a:solidFill>
                            <a:srgbClr val="000000"/>
                          </a:solidFill>
                          <a:latin typeface="Times New Roman"/>
                        </a:rPr>
                        <a:t>PERSOANA NEANGAJATĂ LA ENTITATE, CARE A BENEFICIAT DE PLAŢI UNICE                                                                                                                               </a:t>
                      </a:r>
                      <a:r>
                        <a:rPr lang="ru-RU" sz="900" b="0" i="0" u="none" strike="noStrike">
                          <a:solidFill>
                            <a:srgbClr val="000000"/>
                          </a:solidFill>
                          <a:latin typeface="Times New Roman"/>
                        </a:rPr>
                        <a:t>ЛИЦО, НЕРАБОТАЮЩЕЕ НА ПРЕДПРИЯТИЕ, ПОЛУЧИВШЕЕ РАЗОВЫЕ ВЫПЛАТЫ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552983791"/>
                  </a:ext>
                </a:extLst>
              </a:tr>
              <a:tr h="533051">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072148306"/>
                  </a:ext>
                </a:extLst>
              </a:tr>
              <a:tr h="374072">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653441514"/>
                  </a:ext>
                </a:extLst>
              </a:tr>
              <a:tr h="327312">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2633562048"/>
                  </a:ext>
                </a:extLst>
              </a:tr>
              <a:tr h="374072">
                <a:tc rowSpan="2">
                  <a:txBody>
                    <a:bodyPr/>
                    <a:lstStyle/>
                    <a:p>
                      <a:pPr algn="ctr" fontAlgn="ctr"/>
                      <a:r>
                        <a:rPr lang="en-US" sz="1200" b="1" i="0" u="none" strike="noStrike">
                          <a:solidFill>
                            <a:srgbClr val="000000"/>
                          </a:solidFill>
                          <a:latin typeface="Times New Roman"/>
                        </a:rPr>
                        <a:t>140</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ÎN ORGANELE JUSTIŢIEI (NOTAR DE STAT)                                                                           </a:t>
                      </a:r>
                      <a:r>
                        <a:rPr lang="ru-RU" sz="900" b="0" i="0" u="none" strike="noStrike">
                          <a:solidFill>
                            <a:srgbClr val="000000"/>
                          </a:solidFill>
                          <a:latin typeface="Times New Roman"/>
                        </a:rPr>
                        <a:t>ГОСУДАРСТВЕННЫЕ НОТАРИУСЫ</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822860706"/>
                  </a:ext>
                </a:extLst>
              </a:tr>
              <a:tr h="327312">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80249780"/>
                  </a:ext>
                </a:extLst>
              </a:tr>
              <a:tr h="346015">
                <a:tc rowSpan="2">
                  <a:txBody>
                    <a:bodyPr/>
                    <a:lstStyle/>
                    <a:p>
                      <a:pPr algn="ctr" fontAlgn="ctr"/>
                      <a:r>
                        <a:rPr lang="en-US" sz="1200" b="1" i="0" u="none" strike="noStrike">
                          <a:solidFill>
                            <a:srgbClr val="000000"/>
                          </a:solidFill>
                          <a:latin typeface="Times New Roman"/>
                        </a:rPr>
                        <a:t>141</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ÎN ORGANELE JUSTIŢIEI (AVOCAŢI DE STAT)                                                                     </a:t>
                      </a:r>
                      <a:r>
                        <a:rPr lang="ru-RU" sz="900" b="0" i="0" u="none" strike="noStrike">
                          <a:solidFill>
                            <a:srgbClr val="000000"/>
                          </a:solidFill>
                          <a:latin typeface="Times New Roman"/>
                        </a:rPr>
                        <a:t>ГОСУДАРСТВЕННЫЕ АДВОКАТЫ</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645636862"/>
                  </a:ext>
                </a:extLst>
              </a:tr>
              <a:tr h="289905">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1631090000"/>
                  </a:ext>
                </a:extLst>
              </a:tr>
              <a:tr h="261851">
                <a:tc rowSpan="2">
                  <a:txBody>
                    <a:bodyPr/>
                    <a:lstStyle/>
                    <a:p>
                      <a:pPr algn="ctr" fontAlgn="ctr"/>
                      <a:r>
                        <a:rPr lang="en-US" sz="1200" b="1" i="0" u="none" strike="noStrike">
                          <a:solidFill>
                            <a:srgbClr val="000000"/>
                          </a:solidFill>
                          <a:latin typeface="Times New Roman"/>
                        </a:rPr>
                        <a:t>142</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LA INSTANŢELE JUDECĂTOREŞTI                                                                                           </a:t>
                      </a:r>
                      <a:r>
                        <a:rPr lang="ru-RU" sz="900" b="0" i="0" u="none" strike="noStrike">
                          <a:solidFill>
                            <a:srgbClr val="000000"/>
                          </a:solidFill>
                          <a:latin typeface="Times New Roman"/>
                        </a:rPr>
                        <a:t>РАБОТНИК СУДЕБНЫХ ИНСТАНЦИЙ</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3082617612"/>
                  </a:ext>
                </a:extLst>
              </a:tr>
              <a:tr h="252498">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2618538593"/>
                  </a:ext>
                </a:extLst>
              </a:tr>
              <a:tr h="289905">
                <a:tc rowSpan="4">
                  <a:txBody>
                    <a:bodyPr/>
                    <a:lstStyle/>
                    <a:p>
                      <a:pPr algn="ctr" fontAlgn="ctr"/>
                      <a:r>
                        <a:rPr lang="en-US" sz="1200" b="1" i="0" u="none" strike="noStrike">
                          <a:solidFill>
                            <a:srgbClr val="000000"/>
                          </a:solidFill>
                          <a:latin typeface="Times New Roman"/>
                        </a:rPr>
                        <a:t>143</a:t>
                      </a:r>
                    </a:p>
                  </a:txBody>
                  <a:tcPr marL="7620" marR="7620" marT="7620" marB="0" anchor="ctr"/>
                </a:tc>
                <a:tc rowSpan="4">
                  <a:txBody>
                    <a:bodyPr/>
                    <a:lstStyle/>
                    <a:p>
                      <a:pPr algn="l" fontAlgn="ctr"/>
                      <a:r>
                        <a:rPr lang="en-US" sz="900" b="0" i="0" u="none" strike="noStrike">
                          <a:solidFill>
                            <a:srgbClr val="000000"/>
                          </a:solidFill>
                          <a:latin typeface="Times New Roman"/>
                        </a:rPr>
                        <a:t>PERSOANĂ CARE   A BENEFICIAT   DE  PLAŢI CU CARACTER  STIMULATORIU  PE  PERIOADA CONCEDIULUI MEDICAL,CONCEDIULUI  DE  MATERNITATE  SAU CONCEDIULUI DE ÎNGRIJIRE A COPILULUI  PÎNĂ LA VIRSTA DE 3 ANI                                                                                                                                </a:t>
                      </a:r>
                      <a:r>
                        <a:rPr lang="ru-RU" sz="900" b="0" i="0" u="none" strike="noStrike">
                          <a:solidFill>
                            <a:srgbClr val="000000"/>
                          </a:solidFill>
                          <a:latin typeface="Times New Roman"/>
                        </a:rPr>
                        <a:t>ЛИЦО, ПОЛУЧИВШЕЕ ПООЩРИТЕЛЬНЫЕ ВЫПЛАТЫ   ВО ВРЕМЯ НАХОЖДЕНИЯ В МЕДИЦИНСКОМ ОТПУСКЕ,ОТПУСКЕ ПО МАТЕРИНСТВУ ИЛИ В ОТПУСКЕ ПО УХОДУ ЗА РЕБЕНКОМ  ДО 3 ДЕТ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71605190"/>
                  </a:ext>
                </a:extLst>
              </a:tr>
              <a:tr h="252498">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4291109904"/>
                  </a:ext>
                </a:extLst>
              </a:tr>
              <a:tr h="233794">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2246694045"/>
                  </a:ext>
                </a:extLst>
              </a:tr>
              <a:tr h="327312">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3219974693"/>
                  </a:ext>
                </a:extLst>
              </a:tr>
              <a:tr h="261851">
                <a:tc rowSpan="2">
                  <a:txBody>
                    <a:bodyPr/>
                    <a:lstStyle/>
                    <a:p>
                      <a:pPr algn="ctr" fontAlgn="ctr"/>
                      <a:r>
                        <a:rPr lang="en-US" sz="1200" b="1" i="0" u="none" strike="noStrike">
                          <a:solidFill>
                            <a:srgbClr val="000000"/>
                          </a:solidFill>
                          <a:latin typeface="Times New Roman"/>
                        </a:rPr>
                        <a:t>144</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ÎN ORGANELE PROCURATURII                                                                                                      </a:t>
                      </a:r>
                      <a:r>
                        <a:rPr lang="ru-RU" sz="900" b="0" i="0" u="none" strike="noStrike">
                          <a:solidFill>
                            <a:srgbClr val="000000"/>
                          </a:solidFill>
                          <a:latin typeface="Times New Roman"/>
                        </a:rPr>
                        <a:t>ЛИЦО, РАБОТАЮЩЕЕ В ОРГАНАХ ПРОКУРАТУРЫ</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1008217838"/>
                  </a:ext>
                </a:extLst>
              </a:tr>
              <a:tr h="317961">
                <a:tc vMerge="1">
                  <a:txBody>
                    <a:bodyPr/>
                    <a:lstStyle/>
                    <a:p>
                      <a:endParaRPr lang="en-US"/>
                    </a:p>
                  </a:txBody>
                  <a:tcPr/>
                </a:tc>
                <a:tc vMerge="1">
                  <a:txBody>
                    <a:bodyPr/>
                    <a:lstStyle/>
                    <a:p>
                      <a:endParaRPr lang="en-US"/>
                    </a:p>
                  </a:txBody>
                  <a:tcPr/>
                </a:tc>
                <a:tc>
                  <a:txBody>
                    <a:bodyPr/>
                    <a:lstStyle/>
                    <a:p>
                      <a:pPr algn="ctr" fontAlgn="ctr"/>
                      <a:r>
                        <a:rPr lang="en-US" sz="1200" b="0" i="0" u="none" strike="noStrike" dirty="0">
                          <a:solidFill>
                            <a:srgbClr val="000000"/>
                          </a:solidFill>
                          <a:latin typeface="Times New Roman"/>
                        </a:rPr>
                        <a:t>24%</a:t>
                      </a:r>
                    </a:p>
                  </a:txBody>
                  <a:tcPr marL="7620" marR="7620" marT="7620" marB="0" anchor="ctr"/>
                </a:tc>
                <a:extLst>
                  <a:ext uri="{0D108BD9-81ED-4DB2-BD59-A6C34878D82A}">
                    <a16:rowId xmlns:a16="http://schemas.microsoft.com/office/drawing/2014/main" xmlns="" val="950044372"/>
                  </a:ext>
                </a:extLst>
              </a:tr>
            </a:tbl>
          </a:graphicData>
        </a:graphic>
      </p:graphicFrame>
    </p:spTree>
    <p:extLst>
      <p:ext uri="{BB962C8B-B14F-4D97-AF65-F5344CB8AC3E}">
        <p14:creationId xmlns:p14="http://schemas.microsoft.com/office/powerpoint/2010/main" xmlns="" val="1391938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8AB4045D-D29C-4FA7-BD51-9255F984AAAC}"/>
              </a:ext>
            </a:extLst>
          </p:cNvPr>
          <p:cNvGraphicFramePr>
            <a:graphicFrameLocks noGrp="1"/>
          </p:cNvGraphicFramePr>
          <p:nvPr>
            <p:extLst>
              <p:ext uri="{D42A27DB-BD31-4B8C-83A1-F6EECF244321}">
                <p14:modId xmlns:p14="http://schemas.microsoft.com/office/powerpoint/2010/main" xmlns="" val="2693105948"/>
              </p:ext>
            </p:extLst>
          </p:nvPr>
        </p:nvGraphicFramePr>
        <p:xfrm>
          <a:off x="1" y="0"/>
          <a:ext cx="9143999" cy="8397493"/>
        </p:xfrm>
        <a:graphic>
          <a:graphicData uri="http://schemas.openxmlformats.org/drawingml/2006/table">
            <a:tbl>
              <a:tblPr>
                <a:tableStyleId>{5C22544A-7EE6-4342-B048-85BDC9FD1C3A}</a:tableStyleId>
              </a:tblPr>
              <a:tblGrid>
                <a:gridCol w="787288">
                  <a:extLst>
                    <a:ext uri="{9D8B030D-6E8A-4147-A177-3AD203B41FA5}">
                      <a16:colId xmlns:a16="http://schemas.microsoft.com/office/drawing/2014/main" xmlns="" val="2568266466"/>
                    </a:ext>
                  </a:extLst>
                </a:gridCol>
                <a:gridCol w="5576608">
                  <a:extLst>
                    <a:ext uri="{9D8B030D-6E8A-4147-A177-3AD203B41FA5}">
                      <a16:colId xmlns:a16="http://schemas.microsoft.com/office/drawing/2014/main" xmlns="" val="1022479407"/>
                    </a:ext>
                  </a:extLst>
                </a:gridCol>
                <a:gridCol w="2780103">
                  <a:extLst>
                    <a:ext uri="{9D8B030D-6E8A-4147-A177-3AD203B41FA5}">
                      <a16:colId xmlns:a16="http://schemas.microsoft.com/office/drawing/2014/main" xmlns="" val="3848906055"/>
                    </a:ext>
                  </a:extLst>
                </a:gridCol>
              </a:tblGrid>
              <a:tr h="2069302">
                <a:tc>
                  <a:txBody>
                    <a:bodyPr/>
                    <a:lstStyle/>
                    <a:p>
                      <a:pPr algn="ctr" fontAlgn="ctr"/>
                      <a:r>
                        <a:rPr lang="en-US" sz="1100" b="1" i="0" u="none" strike="noStrike" dirty="0">
                          <a:solidFill>
                            <a:srgbClr val="000000"/>
                          </a:solidFill>
                          <a:latin typeface="Times New Roman"/>
                        </a:rPr>
                        <a:t>147</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dirty="0">
                          <a:solidFill>
                            <a:srgbClr val="000000"/>
                          </a:solidFill>
                          <a:latin typeface="Times New Roman"/>
                        </a:rPr>
                        <a:t>PERSOANĂ  ANGAJATĂ ÎN SECTORUL AGRAR  ÎN BAZA CONTRACTULUI INDIVIDUAL DE MUNCĂ ANTRENATĂ ÎN ACTIVITĂŢILE PREVĂZUTE ÎN GRUPELE  01.1-01.6 DIN CLASIFICATORUL ACTIVITĂŢILOR DIN ECONOMIA MOLDOVEI                                                                                                                    </a:t>
                      </a:r>
                      <a:r>
                        <a:rPr lang="ru-RU" sz="900" b="0" i="0" u="none" strike="noStrike" dirty="0">
                          <a:solidFill>
                            <a:srgbClr val="000000"/>
                          </a:solidFill>
                          <a:latin typeface="Times New Roman"/>
                        </a:rPr>
                        <a:t>ЛИЦО, РАБОТАЮЩЕЕ ПО ИНДИВИДУАЛЬНОМУ ТРУДОВОМУ ДОГОВОРУ В СФЕРЕ СЕЛЬСКОГО ХОЗЯЙСТВА ДЛЯ  ВЫПОЛНЕНИЯ  РАБОТ,  ПРЕДУСМОТРЕННЫХ ГРУППАМИ 01.1- 01.6 КЛАССИФИКАТОРА ЭКОНОМИЧЕСКОЙ ДЕЯТЕЛЬНОСТИ МОЛДОВЫ</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24%</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3960516315"/>
                  </a:ext>
                </a:extLst>
              </a:tr>
              <a:tr h="179464">
                <a:tc rowSpan="2">
                  <a:txBody>
                    <a:bodyPr/>
                    <a:lstStyle/>
                    <a:p>
                      <a:pPr algn="ctr" fontAlgn="ctr"/>
                      <a:r>
                        <a:rPr lang="en-US" sz="1100" b="1" i="0" u="none" strike="noStrike">
                          <a:solidFill>
                            <a:srgbClr val="000000"/>
                          </a:solidFill>
                          <a:latin typeface="Times New Roman"/>
                        </a:rPr>
                        <a:t>148</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rowSpan="2">
                  <a:txBody>
                    <a:bodyPr/>
                    <a:lstStyle/>
                    <a:p>
                      <a:pPr algn="l" fontAlgn="ctr"/>
                      <a:r>
                        <a:rPr lang="en-US" sz="900" b="0" i="0" u="none" strike="noStrike">
                          <a:solidFill>
                            <a:srgbClr val="000000"/>
                          </a:solidFill>
                          <a:latin typeface="Times New Roman"/>
                        </a:rPr>
                        <a:t>PERSOANĂ, ANGAJATĂ CARE ACTIVEAZĂ ÎN CONDIŢII SPECIALE DE MUNCĂ CONFORM ANEXEI NR. 6 LA LEGEA BASS                                                                                                                                                                                  </a:t>
                      </a:r>
                      <a:r>
                        <a:rPr lang="ru-RU" sz="900" b="0" i="0" u="none" strike="noStrike">
                          <a:solidFill>
                            <a:srgbClr val="000000"/>
                          </a:solidFill>
                          <a:latin typeface="Times New Roman"/>
                        </a:rPr>
                        <a:t>ЛИЦО</a:t>
                      </a:r>
                      <a:r>
                        <a:rPr lang="ru-RU" sz="800" b="0" i="0" u="none" strike="noStrike">
                          <a:solidFill>
                            <a:srgbClr val="000000"/>
                          </a:solidFill>
                          <a:latin typeface="Times New Roman"/>
                        </a:rPr>
                        <a:t>, РАБОТАЮЩЕЕ В ОСОБЫХ УСЛОВИЯХ ТРУДА СОГЛАСНО ПРИЛОЖЕНИЮ № 6 К ЗАКОНУ О БЮДЖЕТЕ ГОСУДАРСТВЕННОГО СОЦИАЛЬНОГО СТРАХОВАНИЯ                                                                 </a:t>
                      </a:r>
                      <a:endParaRPr lang="ru-RU" sz="900" b="0" i="0" u="none" strike="noStrike">
                        <a:solidFill>
                          <a:srgbClr val="000000"/>
                        </a:solidFill>
                        <a:latin typeface="Times New Roman"/>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39%</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3313066434"/>
                  </a:ext>
                </a:extLst>
              </a:tr>
              <a:tr h="560559">
                <a:tc vMerge="1">
                  <a:txBody>
                    <a:bodyPr/>
                    <a:lstStyle/>
                    <a:p>
                      <a:endParaRPr lang="en-US"/>
                    </a:p>
                  </a:txBody>
                  <a:tcPr/>
                </a:tc>
                <a:tc vMerge="1">
                  <a:txBody>
                    <a:bodyPr/>
                    <a:lstStyle/>
                    <a:p>
                      <a:endParaRPr lang="en-US"/>
                    </a:p>
                  </a:txBody>
                  <a:tcPr/>
                </a:tc>
                <a:tc>
                  <a:txBody>
                    <a:bodyPr/>
                    <a:lstStyle/>
                    <a:p>
                      <a:pPr algn="ctr" fontAlgn="ctr"/>
                      <a:r>
                        <a:rPr lang="en-US" sz="1200" b="0" i="0" u="none" strike="noStrike" dirty="0">
                          <a:solidFill>
                            <a:srgbClr val="000000"/>
                          </a:solidFill>
                          <a:latin typeface="Times New Roman"/>
                        </a:rPr>
                        <a:t>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3159415659"/>
                  </a:ext>
                </a:extLst>
              </a:tr>
              <a:tr h="325312">
                <a:tc>
                  <a:txBody>
                    <a:bodyPr/>
                    <a:lstStyle/>
                    <a:p>
                      <a:pPr algn="ctr" fontAlgn="ctr"/>
                      <a:r>
                        <a:rPr lang="en-US" sz="1100" b="1" i="0" u="none" strike="noStrike">
                          <a:solidFill>
                            <a:srgbClr val="000000"/>
                          </a:solidFill>
                          <a:latin typeface="Times New Roman"/>
                        </a:rPr>
                        <a:t>15311</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a:solidFill>
                            <a:srgbClr val="000000"/>
                          </a:solidFill>
                          <a:latin typeface="Times New Roman"/>
                        </a:rPr>
                        <a:t>PERSOANĂ, CARE A BENEFICIAT DE INDEMNIZAŢIE  PENTRU INCAPACITATE TEMPORARĂ DE MUNCĂ CAUZATĂ DE BOLI OBIŞNUITE SAU DE ACCIDENTE NELEGATE DE MUNCĂ, ACHITATĂ DIN CONTUL ANGAJATORULUI                                                                                                                                                   </a:t>
                      </a:r>
                      <a:r>
                        <a:rPr lang="ru-RU" sz="900" b="0" i="0" u="none" strike="noStrike">
                          <a:solidFill>
                            <a:srgbClr val="000000"/>
                          </a:solidFill>
                          <a:latin typeface="Times New Roman"/>
                        </a:rPr>
                        <a:t>ЛИЦО, ПОЛУЧИВШЕЕ ПОСОБИЕ  ПО ВРЕМЕННОЙ НЕТРУДОСПОСОБНОСТИ, ОБУСЛОВЛЕННОЙ ОБЩИМ ЗАБОЛЕВАНИЕМ ИЛИ НЕСЧАСТНЫМ СЛУЧАЕМ, НЕ СВЯЗАННЫМ С РАБОТОЙ, ВЫПЛАЧЕННОЕ ИЗ  СРЕДСТВ РАБОТОДАТЕЛЯ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3688510036"/>
                  </a:ext>
                </a:extLst>
              </a:tr>
              <a:tr h="325312">
                <a:tc>
                  <a:txBody>
                    <a:bodyPr/>
                    <a:lstStyle/>
                    <a:p>
                      <a:pPr algn="ctr" fontAlgn="ctr"/>
                      <a:r>
                        <a:rPr lang="en-US" sz="1100" b="1" i="0" u="none" strike="noStrike">
                          <a:solidFill>
                            <a:srgbClr val="000000"/>
                          </a:solidFill>
                          <a:latin typeface="Times New Roman"/>
                        </a:rPr>
                        <a:t>15312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a:solidFill>
                            <a:srgbClr val="000000"/>
                          </a:solidFill>
                          <a:latin typeface="Times New Roman"/>
                        </a:rPr>
                        <a:t>PERSOANĂ, CARE A BENEFICIAT DE INDEMNIZAŢIE PENTRU  INCAPACITATE TEMPORARĂ DE MUNCĂ CAUZATĂ DE BOLI OBIŞNUITE SAU DE ACCIDENTE NELEGATE DE MUNCĂ, ACHITATĂ DIN MIJLOACELE BASS                                                                                                                                                   </a:t>
                      </a:r>
                      <a:r>
                        <a:rPr lang="ru-RU" sz="900" b="0" i="0" u="none" strike="noStrike">
                          <a:solidFill>
                            <a:srgbClr val="000000"/>
                          </a:solidFill>
                          <a:latin typeface="Times New Roman"/>
                        </a:rPr>
                        <a:t>ЛИЦО, ПОЛУЧИВШЕЕ ПОСОБИЕ  ПО ВРЕМЕННОЙ НЕТРУДОСПОСОБНОСТИ, ОБУСЛОВЛЕННОЙ ОБЩИМ ЗАБОЛЕВАНИЕМ ИЛИ НЕСЧАСТНЫМ СЛУЧАЕМ, НЕ СВЯЗАННЫМ С РАБОТОЙ, ВЫПЛАЧЕННОЕ ИЗ  СРЕДСТВ БГСС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1514959662"/>
                  </a:ext>
                </a:extLst>
              </a:tr>
              <a:tr h="967044">
                <a:tc>
                  <a:txBody>
                    <a:bodyPr/>
                    <a:lstStyle/>
                    <a:p>
                      <a:pPr algn="ctr" fontAlgn="ctr"/>
                      <a:r>
                        <a:rPr lang="en-US" sz="1100" b="1" i="0" u="none" strike="noStrike">
                          <a:solidFill>
                            <a:srgbClr val="000000"/>
                          </a:solidFill>
                          <a:latin typeface="Times New Roman"/>
                        </a:rPr>
                        <a:t>15321</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dirty="0">
                          <a:solidFill>
                            <a:srgbClr val="000000"/>
                          </a:solidFill>
                          <a:latin typeface="Times New Roman"/>
                        </a:rPr>
                        <a:t>PERSOANĂ, CARE A BENEFICIAT DE INDEMNIZAŢIE  PENTRU INCAPACITATE TEMPORARĂ DE MUNCĂ CAUZATĂ DE UN ACCIDENT DE MUNCĂ  SAU DE O BOALĂ PROFESIONALĂ, ACHITATĂ DIN CONTUL ANGAJATORULUI                                                                                                                                                   </a:t>
                      </a:r>
                      <a:r>
                        <a:rPr lang="ru-RU" sz="900" b="0" i="0" u="none" strike="noStrike" dirty="0">
                          <a:solidFill>
                            <a:srgbClr val="000000"/>
                          </a:solidFill>
                          <a:latin typeface="Times New Roman"/>
                        </a:rPr>
                        <a:t>ЛИЦО, ПОЛУЧИВШЕЕ ПОСОБИЕ  ПО ВРЕМЕННОЙ НЕТРУДОСПОСОБНОСТИ В СВЯЗИ С НЕСЧАСТНЫМ СЛУЧАЕМ НА ПРОИЗВОДСТВЕ ИЛИ ПРОФЕССИОНАЛЬНЫМ ЗАБОЛЕВАНИЕМ,  ВЫПЛАЧЕНЕННОЕ ИЗ СРЕДСТВ РАБОТОДАТЕЛЯ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794180758"/>
                  </a:ext>
                </a:extLst>
              </a:tr>
              <a:tr h="967044">
                <a:tc>
                  <a:txBody>
                    <a:bodyPr/>
                    <a:lstStyle/>
                    <a:p>
                      <a:pPr algn="ctr" fontAlgn="ctr"/>
                      <a:r>
                        <a:rPr lang="en-US" sz="1100" b="1" i="0" u="none" strike="noStrike">
                          <a:solidFill>
                            <a:srgbClr val="000000"/>
                          </a:solidFill>
                          <a:latin typeface="Times New Roman"/>
                        </a:rPr>
                        <a:t>15322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a:solidFill>
                            <a:srgbClr val="000000"/>
                          </a:solidFill>
                          <a:latin typeface="Times New Roman"/>
                        </a:rPr>
                        <a:t>PERSOANĂ, CARE A BENEFICIAT DE INDEMNIZAŢIE  PENTRU INCAPACITATE TEMPORARĂ DE MUNCĂ CAUZATĂ DE UN ACCIDENT DE MUNCĂ  SAU DE O BOALĂ PROFESIONALĂ , ACHITATĂ DIN MIJLOACELE BASS                                                                                                                                                   </a:t>
                      </a:r>
                      <a:r>
                        <a:rPr lang="ru-RU" sz="900" b="0" i="0" u="none" strike="noStrike">
                          <a:solidFill>
                            <a:srgbClr val="000000"/>
                          </a:solidFill>
                          <a:latin typeface="Times New Roman"/>
                        </a:rPr>
                        <a:t>ЛИЦО, ПОЛУЧИВШЕЕ ПОСОБИЕ  ПО ВРЕМЕННОЙ НЕТРУДОСПОСОБНОСТИ В СВЯЗИ С НЕСЧАСТНЫМ СЛУЧАЕМ НА ПРОИЗВОДСТВЕ ИЛИ ПРОФЕССИОНАЛЬНЫМ ЗАБОЛЕВАНИЕМ,  ВЫПЛАЧЕННОЕ  ИЗ  СРЕДСТВ БГСС                                                                                                                                                                                                                                                                                                                                         </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404263936"/>
                  </a:ext>
                </a:extLst>
              </a:tr>
              <a:tr h="1014840">
                <a:tc>
                  <a:txBody>
                    <a:bodyPr/>
                    <a:lstStyle/>
                    <a:p>
                      <a:pPr algn="ctr" fontAlgn="ctr"/>
                      <a:r>
                        <a:rPr lang="en-US" sz="1100" b="1" i="0" u="none" strike="noStrike">
                          <a:solidFill>
                            <a:srgbClr val="000000"/>
                          </a:solidFill>
                          <a:latin typeface="Times New Roman"/>
                        </a:rPr>
                        <a:t>15332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a:solidFill>
                            <a:srgbClr val="000000"/>
                          </a:solidFill>
                          <a:latin typeface="Times New Roman"/>
                        </a:rPr>
                        <a:t>PERSOANĂ, CARE A BENEFICIAT DE INDEMNIZAŢIE  PENTRU ÎNGRIGIREA COPILULUI BOLNAV, ACHITATĂ DIN MIJLOACELE BASS                                                                                                                                                                        </a:t>
                      </a:r>
                      <a:r>
                        <a:rPr lang="ru-RU" sz="900" b="0" i="0" u="none" strike="noStrike">
                          <a:solidFill>
                            <a:srgbClr val="000000"/>
                          </a:solidFill>
                          <a:latin typeface="Times New Roman"/>
                        </a:rPr>
                        <a:t>ЛИЦО, ПОЛУЧИВШЕЕ ПОСОБИЕ  ПО УХОДУ ЗА БОЛЬНЫМ РЕБЕНКОМ,  ВЫПЛАЧЕННОЕ ИЗ  БГСС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4039884427"/>
                  </a:ext>
                </a:extLst>
              </a:tr>
              <a:tr h="967044">
                <a:tc>
                  <a:txBody>
                    <a:bodyPr/>
                    <a:lstStyle/>
                    <a:p>
                      <a:pPr algn="ctr" fontAlgn="ctr"/>
                      <a:r>
                        <a:rPr lang="en-US" sz="1100" b="1" i="0" u="none" strike="noStrike">
                          <a:solidFill>
                            <a:srgbClr val="000000"/>
                          </a:solidFill>
                          <a:latin typeface="Times New Roman"/>
                        </a:rPr>
                        <a:t>15342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a:solidFill>
                            <a:srgbClr val="000000"/>
                          </a:solidFill>
                          <a:latin typeface="Times New Roman"/>
                        </a:rPr>
                        <a:t>PERSOANĂ, CARE A BENEFICIAT DE INDEMNIZAŢIE  PENTRU INCAPACITATE TEMPORARĂ DE MUNCĂ , PLATITĂ DIN PRIMA ZI DE INCAPACITATE DIN MIJLOACELE BASS                                                                                                                </a:t>
                      </a:r>
                      <a:r>
                        <a:rPr lang="ru-RU" sz="900" b="0" i="0" u="none" strike="noStrike">
                          <a:solidFill>
                            <a:srgbClr val="000000"/>
                          </a:solidFill>
                          <a:latin typeface="Times New Roman"/>
                        </a:rPr>
                        <a:t>ЛИЦО, ПОЛУЧИВШЕЕ ПОСОБИЕ </a:t>
                      </a:r>
                      <a:r>
                        <a:rPr lang="ru-RU" sz="800" b="0" i="0" u="none" strike="noStrike">
                          <a:solidFill>
                            <a:srgbClr val="000000"/>
                          </a:solidFill>
                          <a:latin typeface="Times New Roman"/>
                        </a:rPr>
                        <a:t> ПО ВРЕМЕННОЙ НЕТРУДОСПОСОБНОСТИ,  ВЫПЛАЧЕННОЕ С ПЕРВОГО ДНЯ ИЗ СРЕДСТВ БГСС              </a:t>
                      </a:r>
                      <a:r>
                        <a:rPr lang="ru-RU" sz="900" b="0" i="0" u="none" strike="noStrike">
                          <a:solidFill>
                            <a:srgbClr val="000000"/>
                          </a:solidFill>
                          <a:latin typeface="Times New Roman"/>
                        </a:rPr>
                        <a:t>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447792917"/>
                  </a:ext>
                </a:extLst>
              </a:tr>
            </a:tbl>
          </a:graphicData>
        </a:graphic>
      </p:graphicFrame>
    </p:spTree>
    <p:extLst>
      <p:ext uri="{BB962C8B-B14F-4D97-AF65-F5344CB8AC3E}">
        <p14:creationId xmlns:p14="http://schemas.microsoft.com/office/powerpoint/2010/main" xmlns="" val="3972084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2935E251-740C-44F9-BEF9-2DB422A2CA17}"/>
              </a:ext>
            </a:extLst>
          </p:cNvPr>
          <p:cNvGraphicFramePr>
            <a:graphicFrameLocks noGrp="1"/>
          </p:cNvGraphicFramePr>
          <p:nvPr>
            <p:extLst>
              <p:ext uri="{D42A27DB-BD31-4B8C-83A1-F6EECF244321}">
                <p14:modId xmlns:p14="http://schemas.microsoft.com/office/powerpoint/2010/main" xmlns="" val="2149953313"/>
              </p:ext>
            </p:extLst>
          </p:nvPr>
        </p:nvGraphicFramePr>
        <p:xfrm>
          <a:off x="1" y="2"/>
          <a:ext cx="9143999" cy="6857992"/>
        </p:xfrm>
        <a:graphic>
          <a:graphicData uri="http://schemas.openxmlformats.org/drawingml/2006/table">
            <a:tbl>
              <a:tblPr>
                <a:tableStyleId>{BC89EF96-8CEA-46FF-86C4-4CE0E7609802}</a:tableStyleId>
              </a:tblPr>
              <a:tblGrid>
                <a:gridCol w="857223">
                  <a:extLst>
                    <a:ext uri="{9D8B030D-6E8A-4147-A177-3AD203B41FA5}">
                      <a16:colId xmlns:a16="http://schemas.microsoft.com/office/drawing/2014/main" xmlns="" val="2552076920"/>
                    </a:ext>
                  </a:extLst>
                </a:gridCol>
                <a:gridCol w="6457977">
                  <a:extLst>
                    <a:ext uri="{9D8B030D-6E8A-4147-A177-3AD203B41FA5}">
                      <a16:colId xmlns:a16="http://schemas.microsoft.com/office/drawing/2014/main" xmlns="" val="2697511796"/>
                    </a:ext>
                  </a:extLst>
                </a:gridCol>
                <a:gridCol w="1828799">
                  <a:extLst>
                    <a:ext uri="{9D8B030D-6E8A-4147-A177-3AD203B41FA5}">
                      <a16:colId xmlns:a16="http://schemas.microsoft.com/office/drawing/2014/main" xmlns="" val="2516209847"/>
                    </a:ext>
                  </a:extLst>
                </a:gridCol>
              </a:tblGrid>
              <a:tr h="1373447">
                <a:tc>
                  <a:txBody>
                    <a:bodyPr/>
                    <a:lstStyle/>
                    <a:p>
                      <a:pPr algn="ctr" fontAlgn="ctr"/>
                      <a:r>
                        <a:rPr lang="en-US" sz="1100" b="1" i="0" u="none" strike="noStrike" dirty="0">
                          <a:solidFill>
                            <a:srgbClr val="000000"/>
                          </a:solidFill>
                          <a:latin typeface="Times New Roman"/>
                        </a:rPr>
                        <a:t>155</a:t>
                      </a:r>
                    </a:p>
                  </a:txBody>
                  <a:tcPr marL="7620" marR="7620" marT="7620" marB="0" anchor="ctr"/>
                </a:tc>
                <a:tc>
                  <a:txBody>
                    <a:bodyPr/>
                    <a:lstStyle/>
                    <a:p>
                      <a:pPr algn="l" fontAlgn="b"/>
                      <a:r>
                        <a:rPr lang="en-US" sz="900" b="0" i="0" u="none" strike="noStrike">
                          <a:solidFill>
                            <a:srgbClr val="000000"/>
                          </a:solidFill>
                          <a:latin typeface="Times New Roman"/>
                        </a:rPr>
                        <a:t>PERSOANĂ, CARE A PRELUNGIT CONCEDIUL ANUAL                                                                   </a:t>
                      </a:r>
                      <a:r>
                        <a:rPr lang="ru-RU" sz="900" b="0" i="0" u="none" strike="noStrike">
                          <a:solidFill>
                            <a:srgbClr val="000000"/>
                          </a:solidFill>
                          <a:latin typeface="Times New Roman"/>
                        </a:rPr>
                        <a:t>ЛИЦО, ПРОДЛИВШЕЕ  ГОДОВОЙ ОТПУСК                                                                                                                                                                                                                                                                                                                                                                                                                                                                                                                                                                                                                                                                   </a:t>
                      </a:r>
                    </a:p>
                  </a:txBody>
                  <a:tcPr marL="7620" marR="7620" marT="7620" marB="0" anchor="b"/>
                </a:tc>
                <a:tc>
                  <a:txBody>
                    <a:bodyPr/>
                    <a:lstStyle/>
                    <a:p>
                      <a:pPr algn="ctr" fontAlgn="ctr"/>
                      <a:r>
                        <a:rPr lang="en-US" sz="1200" b="0" i="0" u="none" strike="noStrike">
                          <a:solidFill>
                            <a:srgbClr val="000000"/>
                          </a:solidFill>
                          <a:latin typeface="Times New Roman"/>
                        </a:rPr>
                        <a:t>0</a:t>
                      </a:r>
                    </a:p>
                  </a:txBody>
                  <a:tcPr marL="7620" marR="7620" marT="7620" marB="0" anchor="ctr"/>
                </a:tc>
                <a:extLst>
                  <a:ext uri="{0D108BD9-81ED-4DB2-BD59-A6C34878D82A}">
                    <a16:rowId xmlns:a16="http://schemas.microsoft.com/office/drawing/2014/main" xmlns="" val="2217271841"/>
                  </a:ext>
                </a:extLst>
              </a:tr>
              <a:tr h="396515">
                <a:tc rowSpan="4">
                  <a:txBody>
                    <a:bodyPr/>
                    <a:lstStyle/>
                    <a:p>
                      <a:pPr algn="ctr" fontAlgn="ctr"/>
                      <a:r>
                        <a:rPr lang="en-US" sz="1200" b="1" i="0" u="none" strike="noStrike">
                          <a:solidFill>
                            <a:srgbClr val="000000"/>
                          </a:solidFill>
                          <a:latin typeface="Times New Roman"/>
                        </a:rPr>
                        <a:t>156</a:t>
                      </a:r>
                    </a:p>
                  </a:txBody>
                  <a:tcPr marL="7620" marR="7620" marT="7620" marB="0" anchor="ctr"/>
                </a:tc>
                <a:tc rowSpan="4">
                  <a:txBody>
                    <a:bodyPr/>
                    <a:lstStyle/>
                    <a:p>
                      <a:pPr algn="l" fontAlgn="ctr"/>
                      <a:r>
                        <a:rPr lang="en-US" sz="900" b="0" i="0" u="none" strike="noStrike">
                          <a:solidFill>
                            <a:srgbClr val="000000"/>
                          </a:solidFill>
                          <a:latin typeface="Times New Roman"/>
                        </a:rPr>
                        <a:t>PERSOANĂ CARE SI-A RELUAT ACTIVITATEA CU PROGRAM PARŢIAL PINA LA EXPIRAREA CONCEDIULUI PENTRU  ÎNGRIJIREA COPULULUI   PÎNĂ LA VÎRSTA DE 3 ANI                                                                                                                                    </a:t>
                      </a:r>
                      <a:r>
                        <a:rPr lang="ru-RU" sz="900" b="0" i="0" u="none" strike="noStrike">
                          <a:solidFill>
                            <a:srgbClr val="000000"/>
                          </a:solidFill>
                          <a:latin typeface="Times New Roman"/>
                        </a:rPr>
                        <a:t>ЛИЦО, КОТОРОЕ ВОЗОБНОВИЛО ТРУДОВУЮ ДЕЯТЕЛЬНОСТЬ ПО СОКРАЩЕННОМУ РАБОЧЕМУ ГРАФИКУ ДО ОКОНЧАНИЯ   ОТПУСКА ПО УХОДУ ЗА РЕБЕНКОМ  ДО 3 ЛЕТ</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3972359855"/>
                  </a:ext>
                </a:extLst>
              </a:tr>
              <a:tr h="422045">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754111484"/>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3895698174"/>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3225382464"/>
                  </a:ext>
                </a:extLst>
              </a:tr>
              <a:tr h="730556">
                <a:tc>
                  <a:txBody>
                    <a:bodyPr/>
                    <a:lstStyle/>
                    <a:p>
                      <a:pPr algn="ctr" fontAlgn="ctr"/>
                      <a:r>
                        <a:rPr lang="en-US" sz="1200" b="1" i="0" u="none" strike="noStrike">
                          <a:solidFill>
                            <a:srgbClr val="000000"/>
                          </a:solidFill>
                          <a:latin typeface="Times New Roman"/>
                        </a:rPr>
                        <a:t>159</a:t>
                      </a:r>
                    </a:p>
                  </a:txBody>
                  <a:tcPr marL="7620" marR="7620" marT="7620" marB="0" anchor="ctr"/>
                </a:tc>
                <a:tc>
                  <a:txBody>
                    <a:bodyPr/>
                    <a:lstStyle/>
                    <a:p>
                      <a:pPr algn="l" fontAlgn="b"/>
                      <a:r>
                        <a:rPr lang="en-US" sz="900" b="0" i="0" u="none" strike="noStrike">
                          <a:solidFill>
                            <a:srgbClr val="000000"/>
                          </a:solidFill>
                          <a:latin typeface="Times New Roman"/>
                        </a:rPr>
                        <a:t>PERSOANĂ CARE  SE AFLĂ ÎN CONCEDIU NEPLATIT   (DIN CONT PROPRIU)                                                                                                                                      </a:t>
                      </a:r>
                      <a:r>
                        <a:rPr lang="ru-RU" sz="900" b="0" i="0" u="none" strike="noStrike">
                          <a:solidFill>
                            <a:srgbClr val="000000"/>
                          </a:solidFill>
                          <a:latin typeface="Times New Roman"/>
                        </a:rPr>
                        <a:t>ЛИЦО, НАХОДЯЩЕЕСЯ В НЕОПЛАЧИВАЕМОМ ОТПУСКЕ (ЗА СВОЙ СЧЕТ)                                                                       </a:t>
                      </a:r>
                    </a:p>
                  </a:txBody>
                  <a:tcPr marL="7620" marR="7620" marT="7620" marB="0" anchor="b"/>
                </a:tc>
                <a:tc>
                  <a:txBody>
                    <a:bodyPr/>
                    <a:lstStyle/>
                    <a:p>
                      <a:pPr algn="ctr" fontAlgn="ctr"/>
                      <a:r>
                        <a:rPr lang="en-US" sz="1200" b="0" i="0" u="none" strike="noStrike">
                          <a:solidFill>
                            <a:srgbClr val="000000"/>
                          </a:solidFill>
                          <a:latin typeface="Times New Roman"/>
                        </a:rPr>
                        <a:t>0</a:t>
                      </a:r>
                    </a:p>
                  </a:txBody>
                  <a:tcPr marL="7620" marR="7620" marT="7620" marB="0" anchor="ctr"/>
                </a:tc>
                <a:extLst>
                  <a:ext uri="{0D108BD9-81ED-4DB2-BD59-A6C34878D82A}">
                    <a16:rowId xmlns:a16="http://schemas.microsoft.com/office/drawing/2014/main" xmlns="" val="9418920"/>
                  </a:ext>
                </a:extLst>
              </a:tr>
              <a:tr h="787288">
                <a:tc rowSpan="4">
                  <a:txBody>
                    <a:bodyPr/>
                    <a:lstStyle/>
                    <a:p>
                      <a:pPr algn="ctr" fontAlgn="ctr"/>
                      <a:r>
                        <a:rPr lang="en-US" sz="1200" b="1" i="0" u="none" strike="noStrike">
                          <a:solidFill>
                            <a:srgbClr val="000000"/>
                          </a:solidFill>
                          <a:latin typeface="Times New Roman"/>
                        </a:rPr>
                        <a:t>160</a:t>
                      </a:r>
                    </a:p>
                  </a:txBody>
                  <a:tcPr marL="7620" marR="7620" marT="7620" marB="0" anchor="ctr"/>
                </a:tc>
                <a:tc rowSpan="4">
                  <a:txBody>
                    <a:bodyPr/>
                    <a:lstStyle/>
                    <a:p>
                      <a:pPr algn="l" fontAlgn="ctr"/>
                      <a:r>
                        <a:rPr lang="en-US" sz="900" b="0" i="0" u="none" strike="noStrike" dirty="0">
                          <a:solidFill>
                            <a:srgbClr val="000000"/>
                          </a:solidFill>
                          <a:latin typeface="Times New Roman"/>
                        </a:rPr>
                        <a:t>PERSOANĂ CARE  SE AFLĂ ÎN CONCEDIU ORDINAR PLATIT                                                                                                                             </a:t>
                      </a:r>
                      <a:r>
                        <a:rPr lang="ru-RU" sz="900" b="0" i="0" u="none" strike="noStrike" dirty="0">
                          <a:solidFill>
                            <a:srgbClr val="000000"/>
                          </a:solidFill>
                          <a:latin typeface="Times New Roman"/>
                        </a:rPr>
                        <a:t>ЛИЦО, НАХОДЯЩЕЕСЯ В ОЧЕРЕДНОМ ОПЛАЧИВАЕМОМ ОТПУСКЕ</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300430283"/>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481314280"/>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4098137568"/>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3240386381"/>
                  </a:ext>
                </a:extLst>
              </a:tr>
              <a:tr h="217413">
                <a:tc rowSpan="5">
                  <a:txBody>
                    <a:bodyPr/>
                    <a:lstStyle/>
                    <a:p>
                      <a:pPr algn="ctr" fontAlgn="ctr"/>
                      <a:r>
                        <a:rPr lang="en-US" sz="1200" b="1" i="0" u="none" strike="noStrike">
                          <a:solidFill>
                            <a:srgbClr val="000000"/>
                          </a:solidFill>
                          <a:latin typeface="Times New Roman"/>
                        </a:rPr>
                        <a:t>16011</a:t>
                      </a:r>
                    </a:p>
                  </a:txBody>
                  <a:tcPr marL="7620" marR="7620" marT="7620" marB="0" anchor="ctr"/>
                </a:tc>
                <a:tc rowSpan="5">
                  <a:txBody>
                    <a:bodyPr/>
                    <a:lstStyle/>
                    <a:p>
                      <a:pPr algn="l" fontAlgn="ctr"/>
                      <a:r>
                        <a:rPr lang="en-US" sz="900" b="0" i="0" u="none" strike="noStrike">
                          <a:solidFill>
                            <a:srgbClr val="000000"/>
                          </a:solidFill>
                          <a:latin typeface="Times New Roman"/>
                        </a:rPr>
                        <a:t>PERSOANĂ CARE  SE AFLĂ ÎN CONCEDIU DE STUDII                                                                                                                             </a:t>
                      </a:r>
                      <a:r>
                        <a:rPr lang="ru-RU" sz="900" b="0" i="0" u="none" strike="noStrike">
                          <a:solidFill>
                            <a:srgbClr val="000000"/>
                          </a:solidFill>
                          <a:latin typeface="Times New Roman"/>
                        </a:rPr>
                        <a:t>ЛИЦО, НАХОДЯЩЕЕСЯ В УЧЕБНОМ ОТПУСКЕ</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595523828"/>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1843996700"/>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3283234554"/>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2527435352"/>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427121492"/>
                  </a:ext>
                </a:extLst>
              </a:tr>
              <a:tr h="217413">
                <a:tc rowSpan="4">
                  <a:txBody>
                    <a:bodyPr/>
                    <a:lstStyle/>
                    <a:p>
                      <a:pPr algn="ctr" fontAlgn="ctr"/>
                      <a:r>
                        <a:rPr lang="en-US" sz="1200" b="1" i="0" u="none" strike="noStrike">
                          <a:solidFill>
                            <a:srgbClr val="000000"/>
                          </a:solidFill>
                          <a:latin typeface="Times New Roman"/>
                        </a:rPr>
                        <a:t>16012</a:t>
                      </a:r>
                    </a:p>
                  </a:txBody>
                  <a:tcPr marL="7620" marR="7620" marT="7620" marB="0" anchor="ctr"/>
                </a:tc>
                <a:tc>
                  <a:txBody>
                    <a:bodyPr/>
                    <a:lstStyle/>
                    <a:p>
                      <a:pPr algn="l" fontAlgn="ctr"/>
                      <a:r>
                        <a:rPr lang="en-US" sz="900" b="0" i="0" u="none" strike="noStrike">
                          <a:solidFill>
                            <a:srgbClr val="000000"/>
                          </a:solidFill>
                          <a:latin typeface="Times New Roman"/>
                        </a:rPr>
                        <a:t>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1941220441"/>
                  </a:ext>
                </a:extLst>
              </a:tr>
              <a:tr h="217413">
                <a:tc vMerge="1">
                  <a:txBody>
                    <a:bodyPr/>
                    <a:lstStyle/>
                    <a:p>
                      <a:endParaRPr lang="en-US"/>
                    </a:p>
                  </a:txBody>
                  <a:tcPr/>
                </a:tc>
                <a:tc>
                  <a:txBody>
                    <a:bodyPr/>
                    <a:lstStyle/>
                    <a:p>
                      <a:pPr algn="l" fontAlgn="ctr"/>
                      <a:r>
                        <a:rPr lang="en-US" sz="900" b="0" i="0" u="none" strike="noStrike">
                          <a:solidFill>
                            <a:srgbClr val="000000"/>
                          </a:solidFill>
                          <a:latin typeface="Times New Roman"/>
                        </a:rPr>
                        <a:t> </a:t>
                      </a:r>
                    </a:p>
                  </a:txBody>
                  <a:tcPr marL="7620" marR="7620" marT="7620" marB="0" anchor="ct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1222450696"/>
                  </a:ext>
                </a:extLst>
              </a:tr>
              <a:tr h="321772">
                <a:tc vMerge="1">
                  <a:txBody>
                    <a:bodyPr/>
                    <a:lstStyle/>
                    <a:p>
                      <a:endParaRPr lang="en-US"/>
                    </a:p>
                  </a:txBody>
                  <a:tcPr/>
                </a:tc>
                <a:tc>
                  <a:txBody>
                    <a:bodyPr/>
                    <a:lstStyle/>
                    <a:p>
                      <a:pPr algn="l" fontAlgn="ctr"/>
                      <a:r>
                        <a:rPr lang="en-US" sz="900" b="0" i="0" u="none" strike="noStrike">
                          <a:solidFill>
                            <a:srgbClr val="000000"/>
                          </a:solidFill>
                          <a:latin typeface="Times New Roman"/>
                        </a:rPr>
                        <a:t>PERSOANĂ CARE  SE AFLĂ ÎN CONCEDIU  SUPLIMENTAR PLĂTIT                                                                                                                           </a:t>
                      </a:r>
                      <a:r>
                        <a:rPr lang="ru-RU" sz="900" b="0" i="0" u="none" strike="noStrike">
                          <a:solidFill>
                            <a:srgbClr val="000000"/>
                          </a:solidFill>
                          <a:latin typeface="Times New Roman"/>
                        </a:rPr>
                        <a:t>ЛИЦО, НАХОДЯЩЕЕСЯ В ДОПОЛНИТЕЛЬНОМ ОПЛАЧИВАЕМОМ ОТПУСКЕ</a:t>
                      </a:r>
                    </a:p>
                  </a:txBody>
                  <a:tcPr marL="7620" marR="7620" marT="7620" marB="0" anchor="ct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2463669006"/>
                  </a:ext>
                </a:extLst>
              </a:tr>
              <a:tr h="217413">
                <a:tc vMerge="1">
                  <a:txBody>
                    <a:bodyPr/>
                    <a:lstStyle/>
                    <a:p>
                      <a:endParaRPr lang="en-US"/>
                    </a:p>
                  </a:txBody>
                  <a:tcPr/>
                </a:tc>
                <a:tc>
                  <a:txBody>
                    <a:bodyPr/>
                    <a:lstStyle/>
                    <a:p>
                      <a:pPr algn="l" fontAlgn="ctr"/>
                      <a:r>
                        <a:rPr lang="en-US" sz="900" b="0" i="0" u="none" strike="noStrike">
                          <a:solidFill>
                            <a:srgbClr val="000000"/>
                          </a:solidFill>
                          <a:latin typeface="Times New Roman"/>
                        </a:rPr>
                        <a:t> </a:t>
                      </a:r>
                    </a:p>
                  </a:txBody>
                  <a:tcPr marL="7620" marR="7620" marT="7620" marB="0" anchor="ctr"/>
                </a:tc>
                <a:tc>
                  <a:txBody>
                    <a:bodyPr/>
                    <a:lstStyle/>
                    <a:p>
                      <a:pPr algn="ctr" fontAlgn="ctr"/>
                      <a:r>
                        <a:rPr lang="en-US" sz="1200" b="0" i="0" u="none" strike="noStrike" dirty="0">
                          <a:solidFill>
                            <a:srgbClr val="000000"/>
                          </a:solidFill>
                          <a:latin typeface="Times New Roman"/>
                        </a:rPr>
                        <a:t>32%</a:t>
                      </a:r>
                    </a:p>
                  </a:txBody>
                  <a:tcPr marL="7620" marR="7620" marT="7620" marB="0" anchor="ctr"/>
                </a:tc>
                <a:extLst>
                  <a:ext uri="{0D108BD9-81ED-4DB2-BD59-A6C34878D82A}">
                    <a16:rowId xmlns:a16="http://schemas.microsoft.com/office/drawing/2014/main" xmlns="" val="3757397241"/>
                  </a:ext>
                </a:extLst>
              </a:tr>
            </a:tbl>
          </a:graphicData>
        </a:graphic>
      </p:graphicFrame>
    </p:spTree>
    <p:extLst>
      <p:ext uri="{BB962C8B-B14F-4D97-AF65-F5344CB8AC3E}">
        <p14:creationId xmlns:p14="http://schemas.microsoft.com/office/powerpoint/2010/main" xmlns="" val="35655441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EF26E260-1123-435D-B8C8-D3C5CB8F1FB9}"/>
              </a:ext>
            </a:extLst>
          </p:cNvPr>
          <p:cNvGraphicFramePr>
            <a:graphicFrameLocks noGrp="1"/>
          </p:cNvGraphicFramePr>
          <p:nvPr>
            <p:extLst>
              <p:ext uri="{D42A27DB-BD31-4B8C-83A1-F6EECF244321}">
                <p14:modId xmlns:p14="http://schemas.microsoft.com/office/powerpoint/2010/main" xmlns="" val="566941004"/>
              </p:ext>
            </p:extLst>
          </p:nvPr>
        </p:nvGraphicFramePr>
        <p:xfrm>
          <a:off x="0" y="0"/>
          <a:ext cx="9143999" cy="6857999"/>
        </p:xfrm>
        <a:graphic>
          <a:graphicData uri="http://schemas.openxmlformats.org/drawingml/2006/table">
            <a:tbl>
              <a:tblPr>
                <a:tableStyleId>{B301B821-A1FF-4177-AEE7-76D212191A09}</a:tableStyleId>
              </a:tblPr>
              <a:tblGrid>
                <a:gridCol w="786580">
                  <a:extLst>
                    <a:ext uri="{9D8B030D-6E8A-4147-A177-3AD203B41FA5}">
                      <a16:colId xmlns:a16="http://schemas.microsoft.com/office/drawing/2014/main" xmlns="" val="166260327"/>
                    </a:ext>
                  </a:extLst>
                </a:gridCol>
                <a:gridCol w="5571613">
                  <a:extLst>
                    <a:ext uri="{9D8B030D-6E8A-4147-A177-3AD203B41FA5}">
                      <a16:colId xmlns:a16="http://schemas.microsoft.com/office/drawing/2014/main" xmlns="" val="3072394237"/>
                    </a:ext>
                  </a:extLst>
                </a:gridCol>
                <a:gridCol w="2785806">
                  <a:extLst>
                    <a:ext uri="{9D8B030D-6E8A-4147-A177-3AD203B41FA5}">
                      <a16:colId xmlns:a16="http://schemas.microsoft.com/office/drawing/2014/main" xmlns="" val="3185452794"/>
                    </a:ext>
                  </a:extLst>
                </a:gridCol>
              </a:tblGrid>
              <a:tr h="910737">
                <a:tc rowSpan="2">
                  <a:txBody>
                    <a:bodyPr/>
                    <a:lstStyle/>
                    <a:p>
                      <a:pPr algn="ctr" fontAlgn="ctr"/>
                      <a:r>
                        <a:rPr lang="en-US" sz="1200" b="1" i="0" u="none" strike="noStrike">
                          <a:solidFill>
                            <a:srgbClr val="000000"/>
                          </a:solidFill>
                          <a:latin typeface="Times New Roman"/>
                        </a:rPr>
                        <a:t>161</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ÎN BAZA CONTRACTULUI INDIVIDUAL DE MUNCĂ ÎN SECTORUL AGRAR ANTRENATĂ ÎN ALTE ACTIVITĂŢI DECÎT CELE DIN GRUPELE  01.1-01.6 DIN CLASIFICATORUL ACTIVITĂŢIILOR DIN ECONOMIA MOLDOVEI                                                                                                                                                                                         </a:t>
                      </a:r>
                      <a:r>
                        <a:rPr lang="ru-RU" sz="900" b="0" i="0" u="none" strike="noStrike">
                          <a:solidFill>
                            <a:srgbClr val="000000"/>
                          </a:solidFill>
                          <a:latin typeface="Times New Roman"/>
                        </a:rPr>
                        <a:t>ЛИЦО, РАБОТАЮЩЕЕ ПО ИНДИВИДУАЛЬНОМУ ТРУДОВОМУ ДОГОВОРУ В СЕЛЬСКОХОЗЯЙСТВЕННОМ СЕКТОРЕ  ДЛЯ  ВЫПОЛНЕНИЯ  РАБОТ, ЗА ИСКЛЮЧЕНИЕМ  ПРЕДУСМОТРЕННЫХ ГРУППАМИ 01.1- 01.6 КЛАССИФИКАТОРА ЭКОНОМИЧЕСКОЙ ДЕЯТЕЛЬНОСТИ МОЛДОВЫ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3764691120"/>
                  </a:ext>
                </a:extLst>
              </a:tr>
              <a:tr h="943169">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2941135939"/>
                  </a:ext>
                </a:extLst>
              </a:tr>
              <a:tr h="1207107">
                <a:tc>
                  <a:txBody>
                    <a:bodyPr/>
                    <a:lstStyle/>
                    <a:p>
                      <a:pPr algn="ctr" fontAlgn="ctr"/>
                      <a:r>
                        <a:rPr lang="en-US" sz="1200" b="1" i="0" u="none" strike="noStrike">
                          <a:solidFill>
                            <a:srgbClr val="000000"/>
                          </a:solidFill>
                          <a:latin typeface="Times New Roman"/>
                        </a:rPr>
                        <a:t>162</a:t>
                      </a:r>
                    </a:p>
                  </a:txBody>
                  <a:tcPr marL="7620" marR="7620" marT="7620" marB="0" anchor="ctr"/>
                </a:tc>
                <a:tc>
                  <a:txBody>
                    <a:bodyPr/>
                    <a:lstStyle/>
                    <a:p>
                      <a:pPr algn="l" fontAlgn="ctr"/>
                      <a:r>
                        <a:rPr lang="en-US" sz="900" b="0" i="0" u="none" strike="noStrike">
                          <a:solidFill>
                            <a:srgbClr val="000000"/>
                          </a:solidFill>
                          <a:latin typeface="Times New Roman"/>
                        </a:rPr>
                        <a:t>PERSOANA ANGAJATĂ ÎN BAZA CONTRACTULUI INDIVIDUAL DE MUNCĂ, REZIDENTUL PARCULUI DIN DOMENIUL TEHNOLOGIEI INFORMAŢIILOR                                                                                                                                                                                     </a:t>
                      </a:r>
                      <a:r>
                        <a:rPr lang="ru-RU" sz="900" b="0" i="0" u="none" strike="noStrike">
                          <a:solidFill>
                            <a:srgbClr val="000000"/>
                          </a:solidFill>
                          <a:latin typeface="Times New Roman"/>
                        </a:rPr>
                        <a:t>ЛИЦО, РАБОТАЮЩЕЕ ПО ИНДИВИДУАЛЬНОМУ ТРУДОВОМУ ДОГОВОРУ, РЕЗИДЕНТ ПАРКА СФЕРЫ ИНФОРМАЦИОННЫХ ТЕХНОЛОГИЙ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635545029"/>
                  </a:ext>
                </a:extLst>
              </a:tr>
              <a:tr h="2039331">
                <a:tc>
                  <a:txBody>
                    <a:bodyPr/>
                    <a:lstStyle/>
                    <a:p>
                      <a:pPr algn="ctr" fontAlgn="ctr"/>
                      <a:r>
                        <a:rPr lang="en-US" sz="1200" b="1" i="0" u="none" strike="noStrike">
                          <a:solidFill>
                            <a:srgbClr val="000000"/>
                          </a:solidFill>
                          <a:latin typeface="Times New Roman"/>
                        </a:rPr>
                        <a:t>16211</a:t>
                      </a:r>
                    </a:p>
                  </a:txBody>
                  <a:tcPr marL="7620" marR="7620" marT="7620" marB="0" anchor="ctr"/>
                </a:tc>
                <a:tc>
                  <a:txBody>
                    <a:bodyPr/>
                    <a:lstStyle/>
                    <a:p>
                      <a:pPr algn="l" fontAlgn="ctr"/>
                      <a:r>
                        <a:rPr lang="en-US" sz="900" b="0" i="0" u="none" strike="noStrike" dirty="0">
                          <a:solidFill>
                            <a:srgbClr val="000000"/>
                          </a:solidFill>
                          <a:latin typeface="Times New Roman"/>
                        </a:rPr>
                        <a:t>PERSOANA ANGAJATĂ ÎN BAZA CONTRACTULUI INDIVIDUAL DE MUNCĂ, REZIDENTUL PARCULUI DIN DOMENIUL TEHNOLOGIEI INFORMAŢIILOR, CARE ŞI-A RELUAT ACTIVITATEA CU PROGRAM PARŢIAL PÎNĂ LA EXPIRAREA CONCEDIULUI PENTRU ÎNGRIJIREA COPILULUI  PÎNĂ LA VÎRSTA DE 3 ANI                                                                                                                                                                                </a:t>
                      </a:r>
                      <a:r>
                        <a:rPr lang="ru-RU" sz="900" b="0" i="0" u="none" strike="noStrike" dirty="0">
                          <a:solidFill>
                            <a:srgbClr val="000000"/>
                          </a:solidFill>
                          <a:latin typeface="Times New Roman"/>
                        </a:rPr>
                        <a:t>ЛИЦО, РАБОТАЮЩЕЕ ПО ИНДИВИДУАЛЬНОМУ ТРУДОВОМУ ДОГОВОРУ, РЕЗИДЕНТ ПАРКА СФЕРЫ ИНФОРМАЦИОННЫХ ТЕХНОЛОГИЙ, КОТОРОЕ ВОЗОБНОВИЛО ТРУДОВУЮ ДЕЯТЕЛЬНОСТЬ ПО СОКРАЩЕННОМУ РАБОЧЕМУ ГРАФИКУ ДО ОКОНЧАНИЯ   ОТПУСКА ПО УХОДУ ЗА РЕБЕНКОМ   ДО 3 ЛЕТ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096000510"/>
                  </a:ext>
                </a:extLst>
              </a:tr>
              <a:tr h="558195">
                <a:tc rowSpan="2">
                  <a:txBody>
                    <a:bodyPr/>
                    <a:lstStyle/>
                    <a:p>
                      <a:pPr algn="ctr" fontAlgn="b"/>
                      <a:r>
                        <a:rPr lang="en-US" sz="1200" b="1" i="0" u="none" strike="noStrike">
                          <a:solidFill>
                            <a:srgbClr val="000000"/>
                          </a:solidFill>
                          <a:latin typeface="Times New Roman"/>
                        </a:rPr>
                        <a:t>163</a:t>
                      </a:r>
                    </a:p>
                  </a:txBody>
                  <a:tcPr marL="7620" marR="7620" marT="7620" marB="0" anchor="b"/>
                </a:tc>
                <a:tc rowSpan="2">
                  <a:txBody>
                    <a:bodyPr/>
                    <a:lstStyle/>
                    <a:p>
                      <a:pPr algn="l" fontAlgn="ctr"/>
                      <a:r>
                        <a:rPr lang="en-US" sz="900" b="0" i="0" u="none" strike="noStrike">
                          <a:solidFill>
                            <a:srgbClr val="000000"/>
                          </a:solidFill>
                          <a:latin typeface="Times New Roman"/>
                        </a:rPr>
                        <a:t>PERSOANĂ, MEMBRU AL CONSILIULUI DE ADMINISTRA'ŢIE                                                                                                                                                                                        </a:t>
                      </a:r>
                      <a:r>
                        <a:rPr lang="ru-RU" sz="900" b="0" i="0" u="none" strike="noStrike">
                          <a:solidFill>
                            <a:srgbClr val="000000"/>
                          </a:solidFill>
                          <a:latin typeface="Times New Roman"/>
                        </a:rPr>
                        <a:t>ЛИЦО, ЧЛЕН АДМИНИСТРАТИВНОГО СОВЕТА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964624144"/>
                  </a:ext>
                </a:extLst>
              </a:tr>
              <a:tr h="558195">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981410171"/>
                  </a:ext>
                </a:extLst>
              </a:tr>
              <a:tr h="641265">
                <a:tc>
                  <a:txBody>
                    <a:bodyPr/>
                    <a:lstStyle/>
                    <a:p>
                      <a:pPr algn="ctr" fontAlgn="b"/>
                      <a:r>
                        <a:rPr lang="en-US" sz="1200" b="1" i="0" u="none" strike="noStrike">
                          <a:solidFill>
                            <a:srgbClr val="000000"/>
                          </a:solidFill>
                          <a:latin typeface="Times New Roman"/>
                        </a:rPr>
                        <a:t>167</a:t>
                      </a:r>
                    </a:p>
                  </a:txBody>
                  <a:tcPr marL="7620" marR="7620" marT="7620" marB="0" anchor="b"/>
                </a:tc>
                <a:tc>
                  <a:txBody>
                    <a:bodyPr/>
                    <a:lstStyle/>
                    <a:p>
                      <a:pPr algn="l" fontAlgn="ctr"/>
                      <a:r>
                        <a:rPr lang="en-US" sz="900" b="0" i="0" u="none" strike="noStrike">
                          <a:solidFill>
                            <a:srgbClr val="000000"/>
                          </a:solidFill>
                          <a:latin typeface="Times New Roman"/>
                        </a:rPr>
                        <a:t>PERSOANĂ FIZICĂ CARE DESFĂŞOARĂ ACTIVITĂŢI INDEPENDENTE  ÎN DOMENIUL COMERŢULUI CU AMĂNUNTUL                                                                                                                                     </a:t>
                      </a:r>
                      <a:r>
                        <a:rPr lang="ru-RU" sz="900" b="0" i="0" u="none" strike="noStrike">
                          <a:solidFill>
                            <a:srgbClr val="000000"/>
                          </a:solidFill>
                          <a:latin typeface="Times New Roman"/>
                        </a:rPr>
                        <a:t>ФИЗИЧЕСКОЕ ЛИЦО, КОТОРОЕ ОСУЩЕСТВЛЯЕТ САМОСТОЯТЕЛЬНУЮ ДЕЯТЕЛЬНОСТЬ В СФЕРЕ РОЗНИЧНОЙ ТОРГОВЛИ</a:t>
                      </a:r>
                    </a:p>
                  </a:txBody>
                  <a:tcPr marL="7620" marR="7620" marT="7620" marB="0" anchor="ctr"/>
                </a:tc>
                <a:tc>
                  <a:txBody>
                    <a:bodyPr/>
                    <a:lstStyle/>
                    <a:p>
                      <a:pPr algn="ctr" fontAlgn="ctr"/>
                      <a:r>
                        <a:rPr lang="en-US" sz="1200" b="0" i="0" u="none" strike="noStrike" dirty="0">
                          <a:solidFill>
                            <a:srgbClr val="000000"/>
                          </a:solidFill>
                          <a:latin typeface="Times New Roman"/>
                        </a:rPr>
                        <a:t>11331</a:t>
                      </a:r>
                    </a:p>
                  </a:txBody>
                  <a:tcPr marL="7620" marR="7620" marT="7620" marB="0" anchor="ctr"/>
                </a:tc>
                <a:extLst>
                  <a:ext uri="{0D108BD9-81ED-4DB2-BD59-A6C34878D82A}">
                    <a16:rowId xmlns:a16="http://schemas.microsoft.com/office/drawing/2014/main" xmlns="" val="3807339797"/>
                  </a:ext>
                </a:extLst>
              </a:tr>
            </a:tbl>
          </a:graphicData>
        </a:graphic>
      </p:graphicFrame>
    </p:spTree>
    <p:extLst>
      <p:ext uri="{BB962C8B-B14F-4D97-AF65-F5344CB8AC3E}">
        <p14:creationId xmlns:p14="http://schemas.microsoft.com/office/powerpoint/2010/main" xmlns="" val="24058612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7DAA27E0-012A-4BF8-8289-67A73425C344}"/>
              </a:ext>
            </a:extLst>
          </p:cNvPr>
          <p:cNvGraphicFramePr>
            <a:graphicFrameLocks noGrp="1"/>
          </p:cNvGraphicFramePr>
          <p:nvPr>
            <p:extLst>
              <p:ext uri="{D42A27DB-BD31-4B8C-83A1-F6EECF244321}">
                <p14:modId xmlns:p14="http://schemas.microsoft.com/office/powerpoint/2010/main" xmlns="" val="159146442"/>
              </p:ext>
            </p:extLst>
          </p:nvPr>
        </p:nvGraphicFramePr>
        <p:xfrm>
          <a:off x="278295" y="142851"/>
          <a:ext cx="8517835" cy="6500858"/>
        </p:xfrm>
        <a:graphic>
          <a:graphicData uri="http://schemas.openxmlformats.org/drawingml/2006/table">
            <a:tbl>
              <a:tblPr>
                <a:tableStyleId>{BC89EF96-8CEA-46FF-86C4-4CE0E7609802}</a:tableStyleId>
              </a:tblPr>
              <a:tblGrid>
                <a:gridCol w="732717">
                  <a:extLst>
                    <a:ext uri="{9D8B030D-6E8A-4147-A177-3AD203B41FA5}">
                      <a16:colId xmlns:a16="http://schemas.microsoft.com/office/drawing/2014/main" xmlns="" val="134869141"/>
                    </a:ext>
                  </a:extLst>
                </a:gridCol>
                <a:gridCol w="5190078">
                  <a:extLst>
                    <a:ext uri="{9D8B030D-6E8A-4147-A177-3AD203B41FA5}">
                      <a16:colId xmlns:a16="http://schemas.microsoft.com/office/drawing/2014/main" xmlns="" val="1068551650"/>
                    </a:ext>
                  </a:extLst>
                </a:gridCol>
                <a:gridCol w="2595040">
                  <a:extLst>
                    <a:ext uri="{9D8B030D-6E8A-4147-A177-3AD203B41FA5}">
                      <a16:colId xmlns:a16="http://schemas.microsoft.com/office/drawing/2014/main" xmlns="" val="2110934997"/>
                    </a:ext>
                  </a:extLst>
                </a:gridCol>
              </a:tblGrid>
              <a:tr h="486570">
                <a:tc rowSpan="4">
                  <a:txBody>
                    <a:bodyPr/>
                    <a:lstStyle/>
                    <a:p>
                      <a:pPr algn="ctr" fontAlgn="ctr"/>
                      <a:r>
                        <a:rPr lang="en-US" sz="1200" b="1" i="0" u="none" strike="noStrike" dirty="0">
                          <a:solidFill>
                            <a:srgbClr val="000000"/>
                          </a:solidFill>
                          <a:latin typeface="Times New Roman"/>
                        </a:rPr>
                        <a:t>168</a:t>
                      </a:r>
                    </a:p>
                  </a:txBody>
                  <a:tcPr marL="7620" marR="7620" marT="7620" marB="0" anchor="ctr"/>
                </a:tc>
                <a:tc rowSpan="4">
                  <a:txBody>
                    <a:bodyPr/>
                    <a:lstStyle/>
                    <a:p>
                      <a:pPr algn="l" fontAlgn="ctr"/>
                      <a:r>
                        <a:rPr lang="en-US" sz="900" b="0" i="0" u="none" strike="noStrike">
                          <a:solidFill>
                            <a:srgbClr val="000000"/>
                          </a:solidFill>
                          <a:latin typeface="Times New Roman"/>
                        </a:rPr>
                        <a:t>PERSOANĂ RESTABILITĂ LA SERVICIU ÎN BAZA HOTĂRÎRII INSTANŢEI DE JUDECATĂ                                                                                                                                      </a:t>
                      </a:r>
                      <a:r>
                        <a:rPr lang="ru-RU" sz="900" b="0" i="0" u="none" strike="noStrike">
                          <a:solidFill>
                            <a:srgbClr val="000000"/>
                          </a:solidFill>
                          <a:latin typeface="Times New Roman"/>
                        </a:rPr>
                        <a:t>ЛИЦО, КОТОРОЕ БЫЛО ВОССТАНОВЛЕНО НА РАБОТЕ ПО РЕШЕНИЮ СУДЕБНОГО ОРГАНА</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3419763504"/>
                  </a:ext>
                </a:extLst>
              </a:tr>
              <a:tr h="389259">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207056643"/>
                  </a:ext>
                </a:extLst>
              </a:tr>
              <a:tr h="45008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1514031524"/>
                  </a:ext>
                </a:extLst>
              </a:tr>
              <a:tr h="42575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2633122200"/>
                  </a:ext>
                </a:extLst>
              </a:tr>
              <a:tr h="425750">
                <a:tc rowSpan="2">
                  <a:txBody>
                    <a:bodyPr/>
                    <a:lstStyle/>
                    <a:p>
                      <a:pPr algn="ctr" fontAlgn="b"/>
                      <a:r>
                        <a:rPr lang="en-US" sz="1200" b="1" i="0" u="none" strike="noStrike">
                          <a:solidFill>
                            <a:srgbClr val="000000"/>
                          </a:solidFill>
                          <a:latin typeface="Times New Roman"/>
                        </a:rPr>
                        <a:t>170</a:t>
                      </a:r>
                    </a:p>
                  </a:txBody>
                  <a:tcPr marL="7620" marR="7620" marT="7620" marB="0" anchor="b"/>
                </a:tc>
                <a:tc rowSpan="2">
                  <a:txBody>
                    <a:bodyPr/>
                    <a:lstStyle/>
                    <a:p>
                      <a:pPr algn="l" fontAlgn="ctr"/>
                      <a:r>
                        <a:rPr lang="en-US" sz="900" b="0" i="0" u="none" strike="noStrike">
                          <a:solidFill>
                            <a:srgbClr val="000000"/>
                          </a:solidFill>
                          <a:latin typeface="Times New Roman"/>
                        </a:rPr>
                        <a:t>PERSOANĂ ANGAJATĂ CARE ACTIVEAZĂ ÎN PROIECTE (PROGRAME) CU FINANŢARE EXTERNĂ                                                                                                                                                </a:t>
                      </a:r>
                      <a:r>
                        <a:rPr lang="ru-RU" sz="900" b="0" i="0" u="none" strike="noStrike">
                          <a:solidFill>
                            <a:srgbClr val="000000"/>
                          </a:solidFill>
                          <a:latin typeface="Times New Roman"/>
                        </a:rPr>
                        <a:t>ЛИЦО РАБОТАЮЩЕЕ В ПРОЕКТАХ (ПРОГРАММАХ) С ВНЕШНИМ ФИНАНСИРОВАНИЕМ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824348901"/>
                  </a:ext>
                </a:extLst>
              </a:tr>
              <a:tr h="48657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254288095"/>
                  </a:ext>
                </a:extLst>
              </a:tr>
              <a:tr h="498735">
                <a:tc>
                  <a:txBody>
                    <a:bodyPr/>
                    <a:lstStyle/>
                    <a:p>
                      <a:pPr algn="ctr" fontAlgn="b"/>
                      <a:r>
                        <a:rPr lang="en-US" sz="1200" b="1" i="0" u="none" strike="noStrike">
                          <a:solidFill>
                            <a:srgbClr val="000000"/>
                          </a:solidFill>
                          <a:latin typeface="Times New Roman"/>
                        </a:rPr>
                        <a:t>171</a:t>
                      </a:r>
                    </a:p>
                  </a:txBody>
                  <a:tcPr marL="7620" marR="7620" marT="7620" marB="0" anchor="b"/>
                </a:tc>
                <a:tc>
                  <a:txBody>
                    <a:bodyPr/>
                    <a:lstStyle/>
                    <a:p>
                      <a:pPr algn="l" fontAlgn="ctr"/>
                      <a:r>
                        <a:rPr lang="ru-RU" sz="900" b="0" i="0" u="none" strike="noStrike">
                          <a:solidFill>
                            <a:srgbClr val="000000"/>
                          </a:solidFill>
                          <a:latin typeface="Times New Roman"/>
                        </a:rPr>
                        <a:t>ZILE DE ODIHNĂ ŞI SĂRBĂTOARE                                                                                                                                                 ПРАЗДНИЧНЫЕ И ВЫХОДНЫЕ ДНИ</a:t>
                      </a:r>
                    </a:p>
                  </a:txBody>
                  <a:tcPr marL="7620" marR="7620" marT="7620" marB="0" anchor="ctr"/>
                </a:tc>
                <a:tc>
                  <a:txBody>
                    <a:bodyPr/>
                    <a:lstStyle/>
                    <a:p>
                      <a:pPr algn="ctr" fontAlgn="ctr"/>
                      <a:r>
                        <a:rPr lang="en-US" sz="1200" b="0" i="0" u="none" strike="noStrike">
                          <a:solidFill>
                            <a:srgbClr val="000000"/>
                          </a:solidFill>
                          <a:latin typeface="Times New Roman"/>
                        </a:rPr>
                        <a:t>0</a:t>
                      </a:r>
                    </a:p>
                  </a:txBody>
                  <a:tcPr marL="7620" marR="7620" marT="7620" marB="0" anchor="ctr"/>
                </a:tc>
                <a:extLst>
                  <a:ext uri="{0D108BD9-81ED-4DB2-BD59-A6C34878D82A}">
                    <a16:rowId xmlns:a16="http://schemas.microsoft.com/office/drawing/2014/main" xmlns="" val="2503808586"/>
                  </a:ext>
                </a:extLst>
              </a:tr>
              <a:tr h="498735">
                <a:tc>
                  <a:txBody>
                    <a:bodyPr/>
                    <a:lstStyle/>
                    <a:p>
                      <a:pPr algn="ctr" fontAlgn="b"/>
                      <a:r>
                        <a:rPr lang="en-US" sz="1200" b="1" i="0" u="none" strike="noStrike">
                          <a:solidFill>
                            <a:srgbClr val="000000"/>
                          </a:solidFill>
                          <a:latin typeface="Times New Roman"/>
                        </a:rPr>
                        <a:t>172</a:t>
                      </a:r>
                    </a:p>
                  </a:txBody>
                  <a:tcPr marL="7620" marR="7620" marT="7620" marB="0" anchor="b"/>
                </a:tc>
                <a:tc>
                  <a:txBody>
                    <a:bodyPr/>
                    <a:lstStyle/>
                    <a:p>
                      <a:pPr algn="l" fontAlgn="ctr"/>
                      <a:r>
                        <a:rPr lang="en-US" sz="900" b="0" i="0" u="none" strike="noStrike">
                          <a:solidFill>
                            <a:srgbClr val="000000"/>
                          </a:solidFill>
                          <a:latin typeface="Times New Roman"/>
                        </a:rPr>
                        <a:t>PERSOANĂ CARE EXERCITĂ INDEPENDENT PROFESIUNEA DE MEDIC                                                                                                                                                   </a:t>
                      </a:r>
                      <a:r>
                        <a:rPr lang="ru-RU" sz="900" b="0" i="0" u="none" strike="noStrike">
                          <a:solidFill>
                            <a:srgbClr val="000000"/>
                          </a:solidFill>
                          <a:latin typeface="Times New Roman"/>
                        </a:rPr>
                        <a:t>ЛИЦО, КОТОРОЕ САМОСТОЯТЕЛЬНО ОСУЩЕСТВЛЯЕТ ПРОФЕССИЮ ВРАЧА                                                                                                                                                                                                                                                                                                                                        </a:t>
                      </a:r>
                    </a:p>
                  </a:txBody>
                  <a:tcPr marL="7620" marR="7620" marT="7620" marB="0" anchor="ct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774878988"/>
                  </a:ext>
                </a:extLst>
              </a:tr>
              <a:tr h="759318">
                <a:tc>
                  <a:txBody>
                    <a:bodyPr/>
                    <a:lstStyle/>
                    <a:p>
                      <a:pPr algn="ctr" fontAlgn="b"/>
                      <a:r>
                        <a:rPr lang="en-US" sz="1200" b="1" i="0" u="none" strike="noStrike">
                          <a:solidFill>
                            <a:srgbClr val="000000"/>
                          </a:solidFill>
                          <a:latin typeface="Times New Roman"/>
                        </a:rPr>
                        <a:t>173</a:t>
                      </a:r>
                    </a:p>
                  </a:txBody>
                  <a:tcPr marL="7620" marR="7620" marT="7620" marB="0" anchor="b"/>
                </a:tc>
                <a:tc>
                  <a:txBody>
                    <a:bodyPr/>
                    <a:lstStyle/>
                    <a:p>
                      <a:pPr algn="l" fontAlgn="b"/>
                      <a:r>
                        <a:rPr lang="en-US" sz="900" b="0" i="0" u="none" strike="noStrike">
                          <a:solidFill>
                            <a:srgbClr val="000000"/>
                          </a:solidFill>
                          <a:latin typeface="Times New Roman"/>
                        </a:rPr>
                        <a:t>PERSOANE FIZICE CARE DESFĂŞOARĂ ACTIVITĂŢI ÎN DOMENIUL ACHIZIŢIILOR DE PRODUSE DIN FITOTEHNIE ŞI/SAU HORTICULTURĂ ŞI/SAU DE OBIECTE ALE REGNULUI VEGETAL                                                           </a:t>
                      </a:r>
                      <a:r>
                        <a:rPr lang="ru-RU" sz="900" b="0" i="0" u="none" strike="noStrike">
                          <a:solidFill>
                            <a:srgbClr val="000000"/>
                          </a:solidFill>
                          <a:latin typeface="Times New Roman"/>
                        </a:rPr>
                        <a:t>ФИЗИЧЕСИКЕ ЛИЦА, ОСУЩЕСТВЛЯЮШИЕ ДЕЯТЕЛЬНОСТЬ В СФЕРЕ ЗАКУПОК ПРОДУКЦИИ РАСТЕНИЕВОДСТВА И/ИЛИ САДОВОДСТВА И/ИЛИ ОБЪЕСТОВ РАСТИТЕЛЬНОГО МИРА</a:t>
                      </a:r>
                    </a:p>
                  </a:txBody>
                  <a:tcPr marL="7620" marR="7620" marT="7620" marB="0" anchor="b"/>
                </a:tc>
                <a:tc>
                  <a:txBody>
                    <a:bodyPr/>
                    <a:lstStyle/>
                    <a:p>
                      <a:pPr algn="ctr" fontAlgn="ctr"/>
                      <a:r>
                        <a:rPr lang="en-US" sz="1200" b="0" i="0" u="none" strike="noStrike">
                          <a:solidFill>
                            <a:srgbClr val="000000"/>
                          </a:solidFill>
                          <a:latin typeface="Times New Roman"/>
                        </a:rPr>
                        <a:t>11331</a:t>
                      </a:r>
                    </a:p>
                  </a:txBody>
                  <a:tcPr marL="7620" marR="7620" marT="7620" marB="0" anchor="ctr"/>
                </a:tc>
                <a:extLst>
                  <a:ext uri="{0D108BD9-81ED-4DB2-BD59-A6C34878D82A}">
                    <a16:rowId xmlns:a16="http://schemas.microsoft.com/office/drawing/2014/main" xmlns="" val="3058555785"/>
                  </a:ext>
                </a:extLst>
              </a:tr>
              <a:tr h="1301578">
                <a:tc>
                  <a:txBody>
                    <a:bodyPr/>
                    <a:lstStyle/>
                    <a:p>
                      <a:pPr algn="ctr" fontAlgn="b"/>
                      <a:r>
                        <a:rPr lang="en-US" sz="1200" b="1" i="0" u="none" strike="noStrike">
                          <a:solidFill>
                            <a:srgbClr val="000000"/>
                          </a:solidFill>
                          <a:latin typeface="Times New Roman"/>
                        </a:rPr>
                        <a:t>174</a:t>
                      </a:r>
                    </a:p>
                  </a:txBody>
                  <a:tcPr marL="7620" marR="7620" marT="7620" marB="0" anchor="b"/>
                </a:tc>
                <a:tc>
                  <a:txBody>
                    <a:bodyPr/>
                    <a:lstStyle/>
                    <a:p>
                      <a:pPr algn="l" fontAlgn="ctr"/>
                      <a:r>
                        <a:rPr lang="ru-RU" sz="900" b="0" i="0" u="none" strike="noStrike" dirty="0">
                          <a:solidFill>
                            <a:srgbClr val="000000"/>
                          </a:solidFill>
                          <a:latin typeface="Times New Roman"/>
                        </a:rPr>
                        <a:t>LIBER PROFESIONIST ÎN JUSTIȚIE                                                                                                                 СВОБОДНЫЕ ПРОФЕССИИ В СФЕРЕ ЮСТИЦИИ</a:t>
                      </a:r>
                    </a:p>
                  </a:txBody>
                  <a:tcPr marL="7620" marR="7620" marT="7620" marB="0" anchor="ctr"/>
                </a:tc>
                <a:tc>
                  <a:txBody>
                    <a:bodyPr/>
                    <a:lstStyle/>
                    <a:p>
                      <a:pPr algn="ctr" fontAlgn="ctr"/>
                      <a:r>
                        <a:rPr lang="en-US" sz="1200" b="0" i="0" u="none" strike="noStrike">
                          <a:solidFill>
                            <a:srgbClr val="000000"/>
                          </a:solidFill>
                          <a:latin typeface="Times New Roman"/>
                        </a:rPr>
                        <a:t>24255</a:t>
                      </a:r>
                    </a:p>
                  </a:txBody>
                  <a:tcPr marL="7620" marR="7620" marT="7620" marB="0" anchor="ctr"/>
                </a:tc>
                <a:extLst>
                  <a:ext uri="{0D108BD9-81ED-4DB2-BD59-A6C34878D82A}">
                    <a16:rowId xmlns:a16="http://schemas.microsoft.com/office/drawing/2014/main" xmlns="" val="3624616329"/>
                  </a:ext>
                </a:extLst>
              </a:tr>
              <a:tr h="778513">
                <a:tc>
                  <a:txBody>
                    <a:bodyPr/>
                    <a:lstStyle/>
                    <a:p>
                      <a:pPr algn="ctr" fontAlgn="b"/>
                      <a:r>
                        <a:rPr lang="en-US" sz="1200" b="1" i="0" u="none" strike="noStrike">
                          <a:solidFill>
                            <a:srgbClr val="000000"/>
                          </a:solidFill>
                          <a:latin typeface="Times New Roman"/>
                        </a:rPr>
                        <a:t>903</a:t>
                      </a:r>
                    </a:p>
                  </a:txBody>
                  <a:tcPr marL="7620" marR="7620" marT="7620" marB="0" anchor="b"/>
                </a:tc>
                <a:tc>
                  <a:txBody>
                    <a:bodyPr/>
                    <a:lstStyle/>
                    <a:p>
                      <a:pPr algn="l" fontAlgn="ctr"/>
                      <a:r>
                        <a:rPr lang="en-US" sz="900" b="0" i="0" u="none" strike="noStrike">
                          <a:solidFill>
                            <a:srgbClr val="000000"/>
                          </a:solidFill>
                          <a:latin typeface="Times New Roman"/>
                        </a:rPr>
                        <a:t>PERSOANĂ SUPUSĂ MILITAR, CARE A BENEFICIAT  DE COMPENSAŢIE PENTRU CONCEDIILE ANUALE DE ODIHNĂ  NEFOLOSITE                                                                                                                                                  </a:t>
                      </a:r>
                      <a:r>
                        <a:rPr lang="ru-RU" sz="900" b="0" i="0" u="none" strike="noStrike">
                          <a:solidFill>
                            <a:srgbClr val="000000"/>
                          </a:solidFill>
                          <a:latin typeface="Times New Roman"/>
                        </a:rPr>
                        <a:t>ВОЕННОСЛУЖАЩИЙ, ПОЛУЧИВШИЙ  КОМПЕНСАЦИЮ ЗА  НЕИСПОЛЬЗОВАННЫЕ  ЕЖЕГОДНЫЕ  ОПЛАЧИВАЕМЫЕ ОТПУСКА                                                                                                                                                                                                                                                                                                                                        </a:t>
                      </a:r>
                    </a:p>
                  </a:txBody>
                  <a:tcPr marL="7620" marR="7620" marT="7620" marB="0" anchor="ctr"/>
                </a:tc>
                <a:tc>
                  <a:txBody>
                    <a:bodyPr/>
                    <a:lstStyle/>
                    <a:p>
                      <a:pPr algn="ctr" fontAlgn="ctr"/>
                      <a:r>
                        <a:rPr lang="en-US" sz="1200" b="0" i="0" u="none" strike="noStrike" dirty="0">
                          <a:solidFill>
                            <a:srgbClr val="000000"/>
                          </a:solidFill>
                          <a:latin typeface="Times New Roman"/>
                        </a:rPr>
                        <a:t>29%</a:t>
                      </a:r>
                    </a:p>
                  </a:txBody>
                  <a:tcPr marL="7620" marR="7620" marT="7620" marB="0" anchor="ctr"/>
                </a:tc>
                <a:extLst>
                  <a:ext uri="{0D108BD9-81ED-4DB2-BD59-A6C34878D82A}">
                    <a16:rowId xmlns:a16="http://schemas.microsoft.com/office/drawing/2014/main" xmlns="" val="165850370"/>
                  </a:ext>
                </a:extLst>
              </a:tr>
            </a:tbl>
          </a:graphicData>
        </a:graphic>
      </p:graphicFrame>
    </p:spTree>
    <p:extLst>
      <p:ext uri="{BB962C8B-B14F-4D97-AF65-F5344CB8AC3E}">
        <p14:creationId xmlns:p14="http://schemas.microsoft.com/office/powerpoint/2010/main" xmlns="" val="3691811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 xmlns:a16="http://schemas.microsoft.com/office/drawing/2014/main"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 xmlns:a16="http://schemas.microsoft.com/office/drawing/2014/main" id="{973F3AAC-39A7-4C07-AC25-CF5DEC67DFE0}"/>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 xmlns:a16="http://schemas.microsoft.com/office/drawing/2014/main" id="{BFAE78A5-55EF-4B16-B128-3D607C7A5390}"/>
              </a:ext>
            </a:extLst>
          </p:cNvPr>
          <p:cNvGraphicFramePr>
            <a:graphicFrameLocks noGrp="1"/>
          </p:cNvGraphicFramePr>
          <p:nvPr>
            <p:extLst>
              <p:ext uri="{D42A27DB-BD31-4B8C-83A1-F6EECF244321}">
                <p14:modId xmlns="" xmlns:p14="http://schemas.microsoft.com/office/powerpoint/2010/main" val="2111112474"/>
              </p:ext>
            </p:extLst>
          </p:nvPr>
        </p:nvGraphicFramePr>
        <p:xfrm>
          <a:off x="142844" y="106018"/>
          <a:ext cx="8429684" cy="5680435"/>
        </p:xfrm>
        <a:graphic>
          <a:graphicData uri="http://schemas.openxmlformats.org/drawingml/2006/table">
            <a:tbl>
              <a:tblPr>
                <a:tableStyleId>{BC89EF96-8CEA-46FF-86C4-4CE0E7609802}</a:tableStyleId>
              </a:tblPr>
              <a:tblGrid>
                <a:gridCol w="983175">
                  <a:extLst>
                    <a:ext uri="{9D8B030D-6E8A-4147-A177-3AD203B41FA5}">
                      <a16:colId xmlns="" xmlns:a16="http://schemas.microsoft.com/office/drawing/2014/main" val="140713320"/>
                    </a:ext>
                  </a:extLst>
                </a:gridCol>
                <a:gridCol w="4979204">
                  <a:extLst>
                    <a:ext uri="{9D8B030D-6E8A-4147-A177-3AD203B41FA5}">
                      <a16:colId xmlns="" xmlns:a16="http://schemas.microsoft.com/office/drawing/2014/main" val="177470615"/>
                    </a:ext>
                  </a:extLst>
                </a:gridCol>
                <a:gridCol w="2467305">
                  <a:extLst>
                    <a:ext uri="{9D8B030D-6E8A-4147-A177-3AD203B41FA5}">
                      <a16:colId xmlns="" xmlns:a16="http://schemas.microsoft.com/office/drawing/2014/main" val="2196483904"/>
                    </a:ext>
                  </a:extLst>
                </a:gridCol>
              </a:tblGrid>
              <a:tr h="351164">
                <a:tc gridSpan="3">
                  <a:txBody>
                    <a:bodyPr/>
                    <a:lstStyle/>
                    <a:p>
                      <a:pPr algn="l" fontAlgn="ctr"/>
                      <a:r>
                        <a:rPr lang="en-US" sz="1600" b="1" u="none" strike="noStrike" dirty="0" err="1">
                          <a:solidFill>
                            <a:schemeClr val="tx2">
                              <a:lumMod val="10000"/>
                            </a:schemeClr>
                          </a:solidFill>
                          <a:effectLst/>
                          <a:highlight>
                            <a:srgbClr val="FFFF00"/>
                          </a:highlight>
                        </a:rPr>
                        <a:t>Categorii</a:t>
                      </a:r>
                      <a:r>
                        <a:rPr lang="en-US" sz="1600" b="1" u="none" strike="noStrike" dirty="0">
                          <a:solidFill>
                            <a:schemeClr val="tx2">
                              <a:lumMod val="10000"/>
                            </a:schemeClr>
                          </a:solidFill>
                          <a:effectLst/>
                          <a:highlight>
                            <a:srgbClr val="FFFF00"/>
                          </a:highlight>
                        </a:rPr>
                        <a:t> </a:t>
                      </a:r>
                      <a:r>
                        <a:rPr lang="en-US" sz="1600" b="1" u="none" strike="noStrike" dirty="0" err="1">
                          <a:solidFill>
                            <a:schemeClr val="tx2">
                              <a:lumMod val="10000"/>
                            </a:schemeClr>
                          </a:solidFill>
                          <a:effectLst/>
                          <a:highlight>
                            <a:srgbClr val="FFFF00"/>
                          </a:highlight>
                        </a:rPr>
                        <a:t>utilizate</a:t>
                      </a:r>
                      <a:r>
                        <a:rPr lang="en-US" sz="1600" b="1" u="none" strike="noStrike" dirty="0">
                          <a:solidFill>
                            <a:schemeClr val="tx2">
                              <a:lumMod val="10000"/>
                            </a:schemeClr>
                          </a:solidFill>
                          <a:effectLst/>
                          <a:highlight>
                            <a:srgbClr val="FFFF00"/>
                          </a:highlight>
                        </a:rPr>
                        <a:t> la </a:t>
                      </a:r>
                      <a:r>
                        <a:rPr lang="en-US" sz="1600" b="1" u="none" strike="noStrike" dirty="0" err="1">
                          <a:solidFill>
                            <a:schemeClr val="tx2">
                              <a:lumMod val="10000"/>
                            </a:schemeClr>
                          </a:solidFill>
                          <a:effectLst/>
                          <a:highlight>
                            <a:srgbClr val="FFFF00"/>
                          </a:highlight>
                        </a:rPr>
                        <a:t>completarea</a:t>
                      </a:r>
                      <a:r>
                        <a:rPr lang="en-US" sz="1600" b="1" u="none" strike="noStrike" dirty="0">
                          <a:solidFill>
                            <a:schemeClr val="tx2">
                              <a:lumMod val="10000"/>
                            </a:schemeClr>
                          </a:solidFill>
                          <a:effectLst/>
                          <a:highlight>
                            <a:srgbClr val="FFFF00"/>
                          </a:highlight>
                        </a:rPr>
                        <a:t> </a:t>
                      </a:r>
                      <a:r>
                        <a:rPr lang="en-US" sz="1600" b="1" u="none" strike="noStrike" dirty="0" err="1">
                          <a:solidFill>
                            <a:schemeClr val="tx2">
                              <a:lumMod val="10000"/>
                            </a:schemeClr>
                          </a:solidFill>
                          <a:effectLst/>
                          <a:highlight>
                            <a:srgbClr val="FFFF00"/>
                          </a:highlight>
                        </a:rPr>
                        <a:t>Dării</a:t>
                      </a:r>
                      <a:r>
                        <a:rPr lang="en-US" sz="1600" b="1" u="none" strike="noStrike" dirty="0">
                          <a:solidFill>
                            <a:schemeClr val="tx2">
                              <a:lumMod val="10000"/>
                            </a:schemeClr>
                          </a:solidFill>
                          <a:effectLst/>
                          <a:highlight>
                            <a:srgbClr val="FFFF00"/>
                          </a:highlight>
                        </a:rPr>
                        <a:t> de </a:t>
                      </a:r>
                      <a:r>
                        <a:rPr lang="en-US" sz="1600" b="1" u="none" strike="noStrike" dirty="0" err="1">
                          <a:solidFill>
                            <a:schemeClr val="tx2">
                              <a:lumMod val="10000"/>
                            </a:schemeClr>
                          </a:solidFill>
                          <a:effectLst/>
                          <a:highlight>
                            <a:srgbClr val="FFFF00"/>
                          </a:highlight>
                        </a:rPr>
                        <a:t>seamă</a:t>
                      </a:r>
                      <a:r>
                        <a:rPr lang="en-US" sz="1600" b="1" u="none" strike="noStrike" dirty="0">
                          <a:solidFill>
                            <a:schemeClr val="tx2">
                              <a:lumMod val="10000"/>
                            </a:schemeClr>
                          </a:solidFill>
                          <a:effectLst/>
                          <a:highlight>
                            <a:srgbClr val="FFFF00"/>
                          </a:highlight>
                        </a:rPr>
                        <a:t> CAS18-AN</a:t>
                      </a:r>
                      <a:endParaRPr lang="en-US" sz="1600" b="1" i="1" u="none" strike="noStrike" dirty="0">
                        <a:solidFill>
                          <a:schemeClr val="tx2">
                            <a:lumMod val="10000"/>
                          </a:schemeClr>
                        </a:solidFill>
                        <a:effectLst/>
                        <a:highlight>
                          <a:srgbClr val="FFFF00"/>
                        </a:highlight>
                        <a:latin typeface="Times New Roman" panose="02020603050405020304" pitchFamily="18" charset="0"/>
                      </a:endParaRPr>
                    </a:p>
                  </a:txBody>
                  <a:tcPr marL="4526" marR="4526" marT="6035" marB="0" anchor="ctr">
                    <a:solidFill>
                      <a:schemeClr val="accent4"/>
                    </a:solidFill>
                  </a:tcPr>
                </a:tc>
                <a:tc hMerge="1">
                  <a:txBody>
                    <a:bodyPr/>
                    <a:lstStyle/>
                    <a:p>
                      <a:endParaRPr lang="ru-RU"/>
                    </a:p>
                  </a:txBody>
                  <a:tcPr/>
                </a:tc>
                <a:tc hMerge="1">
                  <a:txBody>
                    <a:bodyPr/>
                    <a:lstStyle/>
                    <a:p>
                      <a:endParaRPr lang="ru-RU"/>
                    </a:p>
                  </a:txBody>
                  <a:tcPr/>
                </a:tc>
                <a:extLst>
                  <a:ext uri="{0D108BD9-81ED-4DB2-BD59-A6C34878D82A}">
                    <a16:rowId xmlns="" xmlns:a16="http://schemas.microsoft.com/office/drawing/2014/main" val="167140236"/>
                  </a:ext>
                </a:extLst>
              </a:tr>
              <a:tr h="587855">
                <a:tc gridSpan="3">
                  <a:txBody>
                    <a:bodyPr/>
                    <a:lstStyle/>
                    <a:p>
                      <a:pPr algn="l" fontAlgn="ctr"/>
                      <a:r>
                        <a:rPr lang="ru-RU" sz="1600" b="1" u="none" strike="noStrike" dirty="0">
                          <a:solidFill>
                            <a:schemeClr val="tx2">
                              <a:lumMod val="10000"/>
                            </a:schemeClr>
                          </a:solidFill>
                          <a:effectLst/>
                          <a:highlight>
                            <a:srgbClr val="FFFF00"/>
                          </a:highlight>
                        </a:rPr>
                        <a:t>Категории используемые при заполнении отчета CAS18-AN</a:t>
                      </a:r>
                      <a:endParaRPr lang="ru-RU" sz="1600" b="1" i="1" u="none" strike="noStrike" dirty="0">
                        <a:solidFill>
                          <a:schemeClr val="tx2">
                            <a:lumMod val="10000"/>
                          </a:schemeClr>
                        </a:solidFill>
                        <a:effectLst/>
                        <a:highlight>
                          <a:srgbClr val="FFFF00"/>
                        </a:highlight>
                        <a:latin typeface="Times New Roman" panose="02020603050405020304" pitchFamily="18" charset="0"/>
                      </a:endParaRPr>
                    </a:p>
                  </a:txBody>
                  <a:tcPr marL="4526" marR="4526" marT="6035" marB="0" anchor="ctr">
                    <a:solidFill>
                      <a:schemeClr val="accent4"/>
                    </a:solidFill>
                  </a:tcPr>
                </a:tc>
                <a:tc hMerge="1">
                  <a:txBody>
                    <a:bodyPr/>
                    <a:lstStyle/>
                    <a:p>
                      <a:endParaRPr lang="ru-RU"/>
                    </a:p>
                  </a:txBody>
                  <a:tcPr/>
                </a:tc>
                <a:tc hMerge="1">
                  <a:txBody>
                    <a:bodyPr/>
                    <a:lstStyle/>
                    <a:p>
                      <a:endParaRPr lang="ru-RU"/>
                    </a:p>
                  </a:txBody>
                  <a:tcPr/>
                </a:tc>
                <a:extLst>
                  <a:ext uri="{0D108BD9-81ED-4DB2-BD59-A6C34878D82A}">
                    <a16:rowId xmlns="" xmlns:a16="http://schemas.microsoft.com/office/drawing/2014/main" val="2488768732"/>
                  </a:ext>
                </a:extLst>
              </a:tr>
              <a:tr h="353452">
                <a:tc>
                  <a:txBody>
                    <a:bodyPr/>
                    <a:lstStyle/>
                    <a:p>
                      <a:pPr algn="l" fontAlgn="b"/>
                      <a:endParaRPr lang="ru-RU" sz="1400" b="1" i="0" u="none" strike="noStrike">
                        <a:solidFill>
                          <a:schemeClr val="tx2">
                            <a:lumMod val="10000"/>
                          </a:schemeClr>
                        </a:solidFill>
                        <a:effectLst/>
                        <a:latin typeface="Arial" panose="020B0604020202020204" pitchFamily="34" charset="0"/>
                      </a:endParaRPr>
                    </a:p>
                  </a:txBody>
                  <a:tcPr marL="4526" marR="4526" marT="6035" marB="0" anchor="b">
                    <a:solidFill>
                      <a:schemeClr val="accent4"/>
                    </a:solidFill>
                  </a:tcPr>
                </a:tc>
                <a:tc>
                  <a:txBody>
                    <a:bodyPr/>
                    <a:lstStyle/>
                    <a:p>
                      <a:pPr algn="l" fontAlgn="b"/>
                      <a:endParaRPr lang="ru-RU" sz="1400" b="1" i="0" u="none" strike="noStrike" dirty="0">
                        <a:solidFill>
                          <a:schemeClr val="tx2">
                            <a:lumMod val="10000"/>
                          </a:schemeClr>
                        </a:solidFill>
                        <a:effectLst/>
                        <a:latin typeface="Arial" panose="020B0604020202020204" pitchFamily="34" charset="0"/>
                      </a:endParaRPr>
                    </a:p>
                  </a:txBody>
                  <a:tcPr marL="4526" marR="4526" marT="6035" marB="0" anchor="b">
                    <a:solidFill>
                      <a:schemeClr val="accent4"/>
                    </a:solidFill>
                  </a:tcPr>
                </a:tc>
                <a:tc>
                  <a:txBody>
                    <a:bodyPr/>
                    <a:lstStyle/>
                    <a:p>
                      <a:pPr algn="l" fontAlgn="b"/>
                      <a:endParaRPr lang="ru-RU" sz="1400" b="1" i="0" u="none" strike="noStrike" dirty="0">
                        <a:solidFill>
                          <a:schemeClr val="tx2">
                            <a:lumMod val="10000"/>
                          </a:schemeClr>
                        </a:solidFill>
                        <a:effectLst/>
                        <a:latin typeface="Arial" panose="020B0604020202020204" pitchFamily="34" charset="0"/>
                      </a:endParaRPr>
                    </a:p>
                  </a:txBody>
                  <a:tcPr marL="4526" marR="4526" marT="6035" marB="0" anchor="b">
                    <a:solidFill>
                      <a:schemeClr val="accent4"/>
                    </a:solidFill>
                  </a:tcPr>
                </a:tc>
                <a:extLst>
                  <a:ext uri="{0D108BD9-81ED-4DB2-BD59-A6C34878D82A}">
                    <a16:rowId xmlns="" xmlns:a16="http://schemas.microsoft.com/office/drawing/2014/main" val="2860870927"/>
                  </a:ext>
                </a:extLst>
              </a:tr>
              <a:tr h="809519">
                <a:tc rowSpan="2">
                  <a:txBody>
                    <a:bodyPr/>
                    <a:lstStyle/>
                    <a:p>
                      <a:pPr algn="l" fontAlgn="ctr"/>
                      <a:r>
                        <a:rPr lang="en-US" sz="1100" b="1" u="none" strike="noStrike" dirty="0">
                          <a:solidFill>
                            <a:schemeClr val="tx2">
                              <a:lumMod val="10000"/>
                            </a:schemeClr>
                          </a:solidFill>
                          <a:effectLst/>
                        </a:rPr>
                        <a:t>Cod/                           </a:t>
                      </a:r>
                      <a:r>
                        <a:rPr lang="ru-RU" sz="1100" b="1" u="none" strike="noStrike" dirty="0">
                          <a:solidFill>
                            <a:schemeClr val="tx2">
                              <a:lumMod val="10000"/>
                            </a:schemeClr>
                          </a:solidFill>
                          <a:effectLst/>
                        </a:rPr>
                        <a:t>Код</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tc rowSpan="2">
                  <a:txBody>
                    <a:bodyPr/>
                    <a:lstStyle/>
                    <a:p>
                      <a:pPr algn="ctr" fontAlgn="ctr"/>
                      <a:r>
                        <a:rPr lang="en-US" sz="1100" b="1" u="none" strike="noStrike" dirty="0" err="1">
                          <a:solidFill>
                            <a:schemeClr val="tx2">
                              <a:lumMod val="10000"/>
                            </a:schemeClr>
                          </a:solidFill>
                          <a:effectLst/>
                        </a:rPr>
                        <a:t>Denumirea</a:t>
                      </a:r>
                      <a:r>
                        <a:rPr lang="en-US" sz="1100" b="1" u="none" strike="noStrike" dirty="0">
                          <a:solidFill>
                            <a:schemeClr val="tx2">
                              <a:lumMod val="10000"/>
                            </a:schemeClr>
                          </a:solidFill>
                          <a:effectLst/>
                        </a:rPr>
                        <a:t> </a:t>
                      </a:r>
                      <a:r>
                        <a:rPr lang="en-US" sz="1100" b="1" u="none" strike="noStrike" dirty="0" err="1">
                          <a:solidFill>
                            <a:schemeClr val="tx2">
                              <a:lumMod val="10000"/>
                            </a:schemeClr>
                          </a:solidFill>
                          <a:effectLst/>
                        </a:rPr>
                        <a:t>categoriei</a:t>
                      </a:r>
                      <a:r>
                        <a:rPr lang="en-US" sz="1100" b="1" u="none" strike="noStrike" dirty="0">
                          <a:solidFill>
                            <a:schemeClr val="tx2">
                              <a:lumMod val="10000"/>
                            </a:schemeClr>
                          </a:solidFill>
                          <a:effectLst/>
                        </a:rPr>
                        <a:t>/                                                                                                </a:t>
                      </a:r>
                      <a:r>
                        <a:rPr lang="ru-RU" sz="1100" b="1" u="none" strike="noStrike" dirty="0">
                          <a:solidFill>
                            <a:schemeClr val="tx2">
                              <a:lumMod val="10000"/>
                            </a:schemeClr>
                          </a:solidFill>
                          <a:effectLst/>
                        </a:rPr>
                        <a:t>Наименование категории</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tc>
                  <a:txBody>
                    <a:bodyPr/>
                    <a:lstStyle/>
                    <a:p>
                      <a:pPr algn="ctr" fontAlgn="ctr"/>
                      <a:r>
                        <a:rPr lang="ru-RU" sz="1100" b="1" u="none" strike="noStrike" dirty="0" err="1">
                          <a:solidFill>
                            <a:schemeClr val="tx2">
                              <a:lumMod val="10000"/>
                            </a:schemeClr>
                          </a:solidFill>
                          <a:effectLst/>
                        </a:rPr>
                        <a:t>Tarifele</a:t>
                      </a:r>
                      <a:r>
                        <a:rPr lang="ru-RU" sz="1100" b="1" u="none" strike="noStrike" dirty="0">
                          <a:solidFill>
                            <a:schemeClr val="tx2">
                              <a:lumMod val="10000"/>
                            </a:schemeClr>
                          </a:solidFill>
                          <a:effectLst/>
                        </a:rPr>
                        <a:t> </a:t>
                      </a:r>
                      <a:r>
                        <a:rPr lang="ru-RU" sz="1100" b="1" u="none" strike="noStrike" dirty="0" err="1">
                          <a:solidFill>
                            <a:schemeClr val="tx2">
                              <a:lumMod val="10000"/>
                            </a:schemeClr>
                          </a:solidFill>
                          <a:effectLst/>
                        </a:rPr>
                        <a:t>cotelor</a:t>
                      </a:r>
                      <a:r>
                        <a:rPr lang="ru-RU" sz="1100" b="1" u="none" strike="noStrike" dirty="0">
                          <a:solidFill>
                            <a:schemeClr val="tx2">
                              <a:lumMod val="10000"/>
                            </a:schemeClr>
                          </a:solidFill>
                          <a:effectLst/>
                        </a:rPr>
                        <a:t> </a:t>
                      </a:r>
                      <a:r>
                        <a:rPr lang="ru-RU" sz="1100" b="1" u="none" strike="noStrike" dirty="0" err="1">
                          <a:solidFill>
                            <a:schemeClr val="tx2">
                              <a:lumMod val="10000"/>
                            </a:schemeClr>
                          </a:solidFill>
                          <a:effectLst/>
                        </a:rPr>
                        <a:t>pe</a:t>
                      </a:r>
                      <a:r>
                        <a:rPr lang="ru-RU" sz="1100" b="1" u="none" strike="noStrike" dirty="0">
                          <a:solidFill>
                            <a:schemeClr val="tx2">
                              <a:lumMod val="10000"/>
                            </a:schemeClr>
                          </a:solidFill>
                          <a:effectLst/>
                        </a:rPr>
                        <a:t> </a:t>
                      </a:r>
                      <a:r>
                        <a:rPr lang="ru-RU" sz="1100" b="1" u="none" strike="noStrike" dirty="0" err="1" smtClean="0">
                          <a:solidFill>
                            <a:schemeClr val="tx2">
                              <a:lumMod val="10000"/>
                            </a:schemeClr>
                          </a:solidFill>
                          <a:effectLst/>
                        </a:rPr>
                        <a:t>an</a:t>
                      </a:r>
                      <a:r>
                        <a:rPr lang="ru-RU" sz="1100" b="1" u="none" strike="noStrike" dirty="0" smtClean="0">
                          <a:solidFill>
                            <a:schemeClr val="tx2">
                              <a:lumMod val="10000"/>
                            </a:schemeClr>
                          </a:solidFill>
                          <a:effectLst/>
                        </a:rPr>
                        <a:t>/202</a:t>
                      </a:r>
                      <a:r>
                        <a:rPr lang="ro-RO" sz="1100" b="1" u="none" strike="noStrike" dirty="0" smtClean="0">
                          <a:solidFill>
                            <a:schemeClr val="tx2">
                              <a:lumMod val="10000"/>
                            </a:schemeClr>
                          </a:solidFill>
                          <a:effectLst/>
                        </a:rPr>
                        <a:t>1</a:t>
                      </a:r>
                      <a:r>
                        <a:rPr lang="ru-RU" sz="1100" b="1" u="none" strike="noStrike" dirty="0" smtClean="0">
                          <a:solidFill>
                            <a:schemeClr val="tx2">
                              <a:lumMod val="10000"/>
                            </a:schemeClr>
                          </a:solidFill>
                          <a:effectLst/>
                        </a:rPr>
                        <a:t>                 </a:t>
                      </a:r>
                      <a:r>
                        <a:rPr lang="ru-RU" sz="1100" b="1" u="none" strike="noStrike" dirty="0">
                          <a:solidFill>
                            <a:schemeClr val="tx2">
                              <a:lumMod val="10000"/>
                            </a:schemeClr>
                          </a:solidFill>
                          <a:effectLst/>
                        </a:rPr>
                        <a:t>Тариф взносов на год /</a:t>
                      </a:r>
                      <a:r>
                        <a:rPr lang="ru-RU" sz="1100" b="1" u="none" strike="noStrike" dirty="0" smtClean="0">
                          <a:solidFill>
                            <a:schemeClr val="tx2">
                              <a:lumMod val="10000"/>
                            </a:schemeClr>
                          </a:solidFill>
                          <a:effectLst/>
                        </a:rPr>
                        <a:t>202</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extLst>
                  <a:ext uri="{0D108BD9-81ED-4DB2-BD59-A6C34878D82A}">
                    <a16:rowId xmlns="" xmlns:a16="http://schemas.microsoft.com/office/drawing/2014/main" val="2772086770"/>
                  </a:ext>
                </a:extLst>
              </a:tr>
              <a:tr h="715264">
                <a:tc vMerge="1">
                  <a:txBody>
                    <a:bodyPr/>
                    <a:lstStyle/>
                    <a:p>
                      <a:endParaRPr lang="ru-RU"/>
                    </a:p>
                  </a:txBody>
                  <a:tcPr/>
                </a:tc>
                <a:tc vMerge="1">
                  <a:txBody>
                    <a:bodyPr/>
                    <a:lstStyle/>
                    <a:p>
                      <a:endParaRPr lang="ru-RU"/>
                    </a:p>
                  </a:txBody>
                  <a:tcPr/>
                </a:tc>
                <a:tc>
                  <a:txBody>
                    <a:bodyPr/>
                    <a:lstStyle/>
                    <a:p>
                      <a:pPr algn="ctr" fontAlgn="ctr"/>
                      <a:r>
                        <a:rPr lang="ro-RO" sz="1100" b="1" u="none" strike="noStrike" dirty="0" smtClean="0">
                          <a:solidFill>
                            <a:schemeClr val="tx2">
                              <a:lumMod val="10000"/>
                            </a:schemeClr>
                          </a:solidFill>
                          <a:effectLst/>
                        </a:rPr>
                        <a:t>Contribuţii de asigurări sociale</a:t>
                      </a:r>
                      <a:r>
                        <a:rPr lang="en-US" sz="1100" b="1" u="none" strike="noStrike" dirty="0" smtClean="0">
                          <a:solidFill>
                            <a:schemeClr val="tx2">
                              <a:lumMod val="10000"/>
                            </a:schemeClr>
                          </a:solidFill>
                          <a:effectLst/>
                        </a:rPr>
                        <a:t>/</a:t>
                      </a:r>
                      <a:r>
                        <a:rPr lang="ru-RU" sz="1100" b="1" u="none" strike="noStrike" dirty="0" smtClean="0">
                          <a:solidFill>
                            <a:schemeClr val="tx2">
                              <a:lumMod val="10000"/>
                            </a:schemeClr>
                          </a:solidFill>
                          <a:effectLst/>
                        </a:rPr>
                        <a:t>взносы </a:t>
                      </a:r>
                      <a:r>
                        <a:rPr lang="ru-RU" sz="1100" b="1" u="none" strike="noStrike" dirty="0" err="1" smtClean="0">
                          <a:solidFill>
                            <a:schemeClr val="tx2">
                              <a:lumMod val="10000"/>
                            </a:schemeClr>
                          </a:solidFill>
                          <a:effectLst/>
                        </a:rPr>
                        <a:t>соц</a:t>
                      </a:r>
                      <a:r>
                        <a:rPr lang="ru-RU" sz="1100" b="1" u="none" strike="noStrike" dirty="0" smtClean="0">
                          <a:solidFill>
                            <a:schemeClr val="tx2">
                              <a:lumMod val="10000"/>
                            </a:schemeClr>
                          </a:solidFill>
                          <a:effectLst/>
                        </a:rPr>
                        <a:t> страхования</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extLst>
                  <a:ext uri="{0D108BD9-81ED-4DB2-BD59-A6C34878D82A}">
                    <a16:rowId xmlns="" xmlns:a16="http://schemas.microsoft.com/office/drawing/2014/main" val="4180304121"/>
                  </a:ext>
                </a:extLst>
              </a:tr>
              <a:tr h="490275">
                <a:tc>
                  <a:txBody>
                    <a:bodyPr/>
                    <a:lstStyle/>
                    <a:p>
                      <a:pPr algn="ctr" fontAlgn="ctr"/>
                      <a:r>
                        <a:rPr lang="ru-RU" sz="1100" b="1" u="none" strike="noStrike">
                          <a:solidFill>
                            <a:schemeClr val="tx2">
                              <a:lumMod val="10000"/>
                            </a:schemeClr>
                          </a:solidFill>
                          <a:effectLst/>
                        </a:rPr>
                        <a:t>127</a:t>
                      </a:r>
                      <a:endParaRPr lang="ru-RU" sz="1100" b="1" i="0" u="none" strike="noStrike">
                        <a:solidFill>
                          <a:schemeClr val="tx2">
                            <a:lumMod val="10000"/>
                          </a:schemeClr>
                        </a:solidFill>
                        <a:effectLst/>
                        <a:latin typeface="Times New Roman" panose="02020603050405020304" pitchFamily="18" charset="0"/>
                      </a:endParaRPr>
                    </a:p>
                  </a:txBody>
                  <a:tcPr marL="4526" marR="4526" marT="6035" marB="0" anchor="ctr"/>
                </a:tc>
                <a:tc>
                  <a:txBody>
                    <a:bodyPr/>
                    <a:lstStyle/>
                    <a:p>
                      <a:pPr algn="l" fontAlgn="ctr"/>
                      <a:r>
                        <a:rPr lang="en-US" sz="1100" b="1" u="none" strike="noStrike">
                          <a:solidFill>
                            <a:schemeClr val="tx2">
                              <a:lumMod val="10000"/>
                            </a:schemeClr>
                          </a:solidFill>
                          <a:effectLst/>
                        </a:rPr>
                        <a:t>FONDATOR DE ÎNTREPRINDERE INDIVIDUALĂ                                                                                       </a:t>
                      </a:r>
                      <a:r>
                        <a:rPr lang="ru-RU" sz="1100" b="1" u="none" strike="noStrike">
                          <a:solidFill>
                            <a:schemeClr val="tx2">
                              <a:lumMod val="10000"/>
                            </a:schemeClr>
                          </a:solidFill>
                          <a:effectLst/>
                        </a:rPr>
                        <a:t>УЧРЕДИТЕЛЬ ИНДИВИДУАЛЬНОГО ПРЕДПРИЯТИЯ</a:t>
                      </a:r>
                      <a:endParaRPr lang="ru-RU" sz="1100" b="1" i="0" u="none" strike="noStrike">
                        <a:solidFill>
                          <a:schemeClr val="tx2">
                            <a:lumMod val="10000"/>
                          </a:schemeClr>
                        </a:solidFill>
                        <a:effectLst/>
                        <a:latin typeface="Times New Roman" panose="02020603050405020304" pitchFamily="18" charset="0"/>
                      </a:endParaRPr>
                    </a:p>
                  </a:txBody>
                  <a:tcPr marL="4526" marR="4526" marT="6035" marB="0" anchor="ctr"/>
                </a:tc>
                <a:tc>
                  <a:txBody>
                    <a:bodyPr/>
                    <a:lstStyle/>
                    <a:p>
                      <a:pPr algn="ctr" fontAlgn="ctr"/>
                      <a:r>
                        <a:rPr lang="ro-RO" sz="1100" b="1" u="none" strike="noStrike" dirty="0" smtClean="0">
                          <a:solidFill>
                            <a:schemeClr val="tx2">
                              <a:lumMod val="10000"/>
                            </a:schemeClr>
                          </a:solidFill>
                          <a:effectLst/>
                        </a:rPr>
                        <a:t>11331</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extLst>
                  <a:ext uri="{0D108BD9-81ED-4DB2-BD59-A6C34878D82A}">
                    <a16:rowId xmlns="" xmlns:a16="http://schemas.microsoft.com/office/drawing/2014/main" val="3267452193"/>
                  </a:ext>
                </a:extLst>
              </a:tr>
              <a:tr h="950859">
                <a:tc>
                  <a:txBody>
                    <a:bodyPr/>
                    <a:lstStyle/>
                    <a:p>
                      <a:pPr algn="ctr" fontAlgn="b"/>
                      <a:r>
                        <a:rPr lang="ru-RU" sz="1100" b="1" u="none" strike="noStrike" dirty="0">
                          <a:solidFill>
                            <a:schemeClr val="tx2">
                              <a:lumMod val="10000"/>
                            </a:schemeClr>
                          </a:solidFill>
                          <a:effectLst/>
                        </a:rPr>
                        <a:t>167</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b"/>
                </a:tc>
                <a:tc>
                  <a:txBody>
                    <a:bodyPr/>
                    <a:lstStyle/>
                    <a:p>
                      <a:pPr algn="l" fontAlgn="ctr"/>
                      <a:r>
                        <a:rPr lang="en-US" sz="1100" b="1" u="none" strike="noStrike">
                          <a:solidFill>
                            <a:schemeClr val="tx2">
                              <a:lumMod val="10000"/>
                            </a:schemeClr>
                          </a:solidFill>
                          <a:effectLst/>
                        </a:rPr>
                        <a:t>PERSOANĂ FIZICĂ CARE DESFĂŞOARĂ ACTIVITĂŢI INDEPENDENTE  ÎN DOMENIUL COMERŢULUI CU AMĂNUNTUL                                                                                                                                     </a:t>
                      </a:r>
                      <a:r>
                        <a:rPr lang="ru-RU" sz="1100" b="1" u="none" strike="noStrike">
                          <a:solidFill>
                            <a:schemeClr val="tx2">
                              <a:lumMod val="10000"/>
                            </a:schemeClr>
                          </a:solidFill>
                          <a:effectLst/>
                        </a:rPr>
                        <a:t>ФИЗИЧЕСКОЕ ЛИЦО, КОТОРОЕ ОСУЩЕСТВЛЯЕТ САМОСТОЯТЕЛЬНУЮ ДЕЯТЕЛЬНОСТЬ В СФЕРЕ РОЗНИЧНОЙ ТОРГОВЛИ</a:t>
                      </a:r>
                      <a:endParaRPr lang="ru-RU" sz="1100" b="1" i="0" u="none" strike="noStrike">
                        <a:solidFill>
                          <a:schemeClr val="tx2">
                            <a:lumMod val="10000"/>
                          </a:schemeClr>
                        </a:solidFill>
                        <a:effectLst/>
                        <a:latin typeface="Times New Roman" panose="02020603050405020304" pitchFamily="18" charset="0"/>
                      </a:endParaRPr>
                    </a:p>
                  </a:txBody>
                  <a:tcPr marL="4526" marR="4526" marT="6035" marB="0" anchor="ctr"/>
                </a:tc>
                <a:tc>
                  <a:txBody>
                    <a:bodyPr/>
                    <a:lstStyle/>
                    <a:p>
                      <a:pPr algn="ctr" fontAlgn="ctr"/>
                      <a:r>
                        <a:rPr lang="ro-RO" sz="1100" b="1" u="none" strike="noStrike" dirty="0" smtClean="0">
                          <a:solidFill>
                            <a:schemeClr val="tx2">
                              <a:lumMod val="10000"/>
                            </a:schemeClr>
                          </a:solidFill>
                          <a:effectLst/>
                        </a:rPr>
                        <a:t>11331</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extLst>
                  <a:ext uri="{0D108BD9-81ED-4DB2-BD59-A6C34878D82A}">
                    <a16:rowId xmlns="" xmlns:a16="http://schemas.microsoft.com/office/drawing/2014/main" val="2240993247"/>
                  </a:ext>
                </a:extLst>
              </a:tr>
              <a:tr h="1422047">
                <a:tc>
                  <a:txBody>
                    <a:bodyPr/>
                    <a:lstStyle/>
                    <a:p>
                      <a:pPr algn="ctr" fontAlgn="b"/>
                      <a:r>
                        <a:rPr lang="ru-RU" sz="1100" b="1" u="none" strike="noStrike">
                          <a:solidFill>
                            <a:schemeClr val="tx2">
                              <a:lumMod val="10000"/>
                            </a:schemeClr>
                          </a:solidFill>
                          <a:effectLst/>
                        </a:rPr>
                        <a:t>173</a:t>
                      </a:r>
                      <a:endParaRPr lang="ru-RU" sz="1100" b="1" i="0" u="none" strike="noStrike">
                        <a:solidFill>
                          <a:schemeClr val="tx2">
                            <a:lumMod val="10000"/>
                          </a:schemeClr>
                        </a:solidFill>
                        <a:effectLst/>
                        <a:latin typeface="Times New Roman" panose="02020603050405020304" pitchFamily="18" charset="0"/>
                      </a:endParaRPr>
                    </a:p>
                  </a:txBody>
                  <a:tcPr marL="4526" marR="4526" marT="6035" marB="0" anchor="b"/>
                </a:tc>
                <a:tc>
                  <a:txBody>
                    <a:bodyPr/>
                    <a:lstStyle/>
                    <a:p>
                      <a:pPr algn="l" fontAlgn="b"/>
                      <a:r>
                        <a:rPr lang="en-US" sz="1100" b="1" u="none" strike="noStrike" dirty="0">
                          <a:solidFill>
                            <a:schemeClr val="tx2">
                              <a:lumMod val="10000"/>
                            </a:schemeClr>
                          </a:solidFill>
                          <a:effectLst/>
                        </a:rPr>
                        <a:t>PERSOANE FIZICE CARE DESFĂŞOARĂ ACTIVITĂŢI ÎN DOMENIUL ACHIZIŢIILOR DE PRODUSE DIN FITOTEHNIE ŞI/SAU HORTICULTURĂ ŞI/SAU DE OBIECTE ALE REGNULUI VEGETAL                                                          </a:t>
                      </a:r>
                      <a:endParaRPr lang="en-US" sz="1100" b="1" u="none" strike="noStrike" dirty="0" smtClean="0">
                        <a:solidFill>
                          <a:schemeClr val="tx2">
                            <a:lumMod val="10000"/>
                          </a:schemeClr>
                        </a:solidFill>
                        <a:effectLst/>
                      </a:endParaRPr>
                    </a:p>
                    <a:p>
                      <a:pPr algn="l" fontAlgn="b"/>
                      <a:r>
                        <a:rPr lang="en-US" sz="1100" b="1" u="none" strike="noStrike" dirty="0" smtClean="0">
                          <a:solidFill>
                            <a:schemeClr val="tx2">
                              <a:lumMod val="10000"/>
                            </a:schemeClr>
                          </a:solidFill>
                          <a:effectLst/>
                        </a:rPr>
                        <a:t> </a:t>
                      </a:r>
                      <a:r>
                        <a:rPr lang="ru-RU" sz="1100" b="1" u="none" strike="noStrike" dirty="0">
                          <a:solidFill>
                            <a:schemeClr val="tx2">
                              <a:lumMod val="10000"/>
                            </a:schemeClr>
                          </a:solidFill>
                          <a:effectLst/>
                        </a:rPr>
                        <a:t>ФИЗИЧЕСИКЕ ЛИЦА, ОСУЩЕСТВЛЯЮШИЕ ДЕЯТЕЛЬНОСТЬ В СФЕРЕ ЗАКУПОК ПРОДУКЦИИ РАСТЕНИЕВОДСТВА И/ИЛИ САДОВОДСТВА И/ИЛИ ОБЪЕСТОВ РАСТИТЕЛЬНОГО МИРА</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b"/>
                </a:tc>
                <a:tc>
                  <a:txBody>
                    <a:bodyPr/>
                    <a:lstStyle/>
                    <a:p>
                      <a:pPr algn="ctr" fontAlgn="ctr"/>
                      <a:r>
                        <a:rPr lang="ro-RO" sz="1100" b="1" u="none" strike="noStrike" dirty="0" smtClean="0">
                          <a:solidFill>
                            <a:schemeClr val="tx2">
                              <a:lumMod val="10000"/>
                            </a:schemeClr>
                          </a:solidFill>
                          <a:effectLst/>
                        </a:rPr>
                        <a:t>11331</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extLst>
                  <a:ext uri="{0D108BD9-81ED-4DB2-BD59-A6C34878D82A}">
                    <a16:rowId xmlns="" xmlns:a16="http://schemas.microsoft.com/office/drawing/2014/main" val="1859140510"/>
                  </a:ext>
                </a:extLst>
              </a:tr>
            </a:tbl>
          </a:graphicData>
        </a:graphic>
      </p:graphicFrame>
    </p:spTree>
    <p:extLst>
      <p:ext uri="{BB962C8B-B14F-4D97-AF65-F5344CB8AC3E}">
        <p14:creationId xmlns="" xmlns:p14="http://schemas.microsoft.com/office/powerpoint/2010/main" val="11509608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184685AF-8562-4511-AD95-B4AAAC7CAB62}"/>
              </a:ext>
            </a:extLst>
          </p:cNvPr>
          <p:cNvGraphicFramePr>
            <a:graphicFrameLocks noGrp="1"/>
          </p:cNvGraphicFramePr>
          <p:nvPr>
            <p:extLst>
              <p:ext uri="{D42A27DB-BD31-4B8C-83A1-F6EECF244321}">
                <p14:modId xmlns:p14="http://schemas.microsoft.com/office/powerpoint/2010/main" xmlns="" val="2952443847"/>
              </p:ext>
            </p:extLst>
          </p:nvPr>
        </p:nvGraphicFramePr>
        <p:xfrm>
          <a:off x="417443" y="596349"/>
          <a:ext cx="7911548" cy="5583079"/>
        </p:xfrm>
        <a:graphic>
          <a:graphicData uri="http://schemas.openxmlformats.org/drawingml/2006/table">
            <a:tbl>
              <a:tblPr>
                <a:tableStyleId>{BC89EF96-8CEA-46FF-86C4-4CE0E7609802}</a:tableStyleId>
              </a:tblPr>
              <a:tblGrid>
                <a:gridCol w="851120">
                  <a:extLst>
                    <a:ext uri="{9D8B030D-6E8A-4147-A177-3AD203B41FA5}">
                      <a16:colId xmlns:a16="http://schemas.microsoft.com/office/drawing/2014/main" xmlns="" val="393882152"/>
                    </a:ext>
                  </a:extLst>
                </a:gridCol>
                <a:gridCol w="4384559">
                  <a:extLst>
                    <a:ext uri="{9D8B030D-6E8A-4147-A177-3AD203B41FA5}">
                      <a16:colId xmlns:a16="http://schemas.microsoft.com/office/drawing/2014/main" xmlns="" val="673733819"/>
                    </a:ext>
                  </a:extLst>
                </a:gridCol>
                <a:gridCol w="1341158">
                  <a:extLst>
                    <a:ext uri="{9D8B030D-6E8A-4147-A177-3AD203B41FA5}">
                      <a16:colId xmlns:a16="http://schemas.microsoft.com/office/drawing/2014/main" xmlns="" val="3906941159"/>
                    </a:ext>
                  </a:extLst>
                </a:gridCol>
                <a:gridCol w="1334711">
                  <a:extLst>
                    <a:ext uri="{9D8B030D-6E8A-4147-A177-3AD203B41FA5}">
                      <a16:colId xmlns:a16="http://schemas.microsoft.com/office/drawing/2014/main" xmlns="" val="4031466098"/>
                    </a:ext>
                  </a:extLst>
                </a:gridCol>
              </a:tblGrid>
              <a:tr h="573486">
                <a:tc gridSpan="4">
                  <a:txBody>
                    <a:bodyPr/>
                    <a:lstStyle/>
                    <a:p>
                      <a:pPr algn="l" fontAlgn="ctr"/>
                      <a:r>
                        <a:rPr lang="it-IT" sz="1600" b="1" u="none" strike="noStrike" dirty="0">
                          <a:solidFill>
                            <a:srgbClr val="FF0000"/>
                          </a:solidFill>
                          <a:effectLst/>
                          <a:latin typeface="Times New Roman" panose="02020603050405020304" pitchFamily="18" charset="0"/>
                          <a:cs typeface="Times New Roman" panose="02020603050405020304" pitchFamily="18" charset="0"/>
                        </a:rPr>
                        <a:t>Categorii utilizate la completarea Informației IRM19</a:t>
                      </a:r>
                      <a:endParaRPr lang="it-IT" sz="1600" b="1" i="1" u="none" strike="noStrike" dirty="0">
                        <a:solidFill>
                          <a:srgbClr val="FF0000"/>
                        </a:solidFill>
                        <a:effectLst/>
                        <a:latin typeface="Times New Roman" panose="02020603050405020304" pitchFamily="18" charset="0"/>
                        <a:cs typeface="Times New Roman" panose="02020603050405020304" pitchFamily="18" charset="0"/>
                      </a:endParaRPr>
                    </a:p>
                  </a:txBody>
                  <a:tcPr marL="7144" marR="7144" marT="9525" marB="0" anchor="ctr">
                    <a:solidFill>
                      <a:schemeClr val="accent4">
                        <a:lumMod val="60000"/>
                        <a:lumOff val="4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2376329095"/>
                  </a:ext>
                </a:extLst>
              </a:tr>
              <a:tr h="557987">
                <a:tc gridSpan="4">
                  <a:txBody>
                    <a:bodyPr/>
                    <a:lstStyle/>
                    <a:p>
                      <a:pPr algn="l" fontAlgn="ctr"/>
                      <a:r>
                        <a:rPr lang="ru-RU" sz="1600" b="1" u="none" strike="noStrike" dirty="0">
                          <a:solidFill>
                            <a:srgbClr val="FF0000"/>
                          </a:solidFill>
                          <a:effectLst/>
                          <a:latin typeface="Times New Roman" panose="02020603050405020304" pitchFamily="18" charset="0"/>
                          <a:cs typeface="Times New Roman" panose="02020603050405020304" pitchFamily="18" charset="0"/>
                        </a:rPr>
                        <a:t>Категории используемые при заполнении Информации IRM19</a:t>
                      </a:r>
                      <a:endParaRPr lang="ru-RU" sz="1600" b="1" i="1" u="none" strike="noStrike" dirty="0">
                        <a:solidFill>
                          <a:srgbClr val="FF0000"/>
                        </a:solidFill>
                        <a:effectLst/>
                        <a:latin typeface="Times New Roman" panose="02020603050405020304" pitchFamily="18" charset="0"/>
                        <a:cs typeface="Times New Roman" panose="02020603050405020304" pitchFamily="18" charset="0"/>
                      </a:endParaRPr>
                    </a:p>
                  </a:txBody>
                  <a:tcPr marL="7144" marR="7144" marT="9525" marB="0" anchor="ctr">
                    <a:solidFill>
                      <a:schemeClr val="accent4">
                        <a:lumMod val="60000"/>
                        <a:lumOff val="4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3788470128"/>
                  </a:ext>
                </a:extLst>
              </a:tr>
              <a:tr h="619985">
                <a:tc rowSpan="2">
                  <a:txBody>
                    <a:bodyPr/>
                    <a:lstStyle/>
                    <a:p>
                      <a:pPr algn="l" fontAlgn="ctr"/>
                      <a:r>
                        <a:rPr lang="en-US" sz="1400" b="1" u="none" strike="noStrike" dirty="0">
                          <a:solidFill>
                            <a:schemeClr val="tx2">
                              <a:lumMod val="10000"/>
                            </a:schemeClr>
                          </a:solidFill>
                          <a:effectLst/>
                        </a:rPr>
                        <a:t>Cod/                           </a:t>
                      </a:r>
                      <a:r>
                        <a:rPr lang="ru-RU" sz="1400" b="1" u="none" strike="noStrike" dirty="0">
                          <a:solidFill>
                            <a:schemeClr val="tx2">
                              <a:lumMod val="10000"/>
                            </a:schemeClr>
                          </a:solidFill>
                          <a:effectLst/>
                        </a:rPr>
                        <a:t>Код</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tc rowSpan="2">
                  <a:txBody>
                    <a:bodyPr/>
                    <a:lstStyle/>
                    <a:p>
                      <a:pPr algn="ctr" fontAlgn="ctr"/>
                      <a:r>
                        <a:rPr lang="en-US" sz="1400" b="1" u="none" strike="noStrike" dirty="0" err="1">
                          <a:solidFill>
                            <a:schemeClr val="tx2">
                              <a:lumMod val="10000"/>
                            </a:schemeClr>
                          </a:solidFill>
                          <a:effectLst/>
                        </a:rPr>
                        <a:t>Denumirea</a:t>
                      </a:r>
                      <a:r>
                        <a:rPr lang="en-US" sz="1400" b="1" u="none" strike="noStrike" dirty="0">
                          <a:solidFill>
                            <a:schemeClr val="tx2">
                              <a:lumMod val="10000"/>
                            </a:schemeClr>
                          </a:solidFill>
                          <a:effectLst/>
                        </a:rPr>
                        <a:t> </a:t>
                      </a:r>
                      <a:r>
                        <a:rPr lang="en-US" sz="1400" b="1" u="none" strike="noStrike" dirty="0" err="1">
                          <a:solidFill>
                            <a:schemeClr val="tx2">
                              <a:lumMod val="10000"/>
                            </a:schemeClr>
                          </a:solidFill>
                          <a:effectLst/>
                        </a:rPr>
                        <a:t>categoriei</a:t>
                      </a:r>
                      <a:r>
                        <a:rPr lang="en-US" sz="1400" b="1" u="none" strike="noStrike" dirty="0">
                          <a:solidFill>
                            <a:schemeClr val="tx2">
                              <a:lumMod val="10000"/>
                            </a:schemeClr>
                          </a:solidFill>
                          <a:effectLst/>
                        </a:rPr>
                        <a:t>/                                                                                                </a:t>
                      </a:r>
                      <a:r>
                        <a:rPr lang="ru-RU" sz="1400" b="1" u="none" strike="noStrike" dirty="0">
                          <a:solidFill>
                            <a:schemeClr val="tx2">
                              <a:lumMod val="10000"/>
                            </a:schemeClr>
                          </a:solidFill>
                          <a:effectLst/>
                        </a:rPr>
                        <a:t>Наименование категории</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tc gridSpan="2">
                  <a:txBody>
                    <a:bodyPr/>
                    <a:lstStyle/>
                    <a:p>
                      <a:pPr algn="ctr" fontAlgn="ctr"/>
                      <a:r>
                        <a:rPr lang="ru-RU" sz="1400" b="1" u="none" strike="noStrike">
                          <a:solidFill>
                            <a:schemeClr val="tx2">
                              <a:lumMod val="10000"/>
                            </a:schemeClr>
                          </a:solidFill>
                          <a:effectLst/>
                        </a:rPr>
                        <a:t>Tarifele cotelor pe an/2020                 Тариф взносов на год /2020</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hMerge="1">
                  <a:txBody>
                    <a:bodyPr/>
                    <a:lstStyle/>
                    <a:p>
                      <a:endParaRPr lang="ru-RU"/>
                    </a:p>
                  </a:txBody>
                  <a:tcPr/>
                </a:tc>
                <a:extLst>
                  <a:ext uri="{0D108BD9-81ED-4DB2-BD59-A6C34878D82A}">
                    <a16:rowId xmlns:a16="http://schemas.microsoft.com/office/drawing/2014/main" xmlns="" val="519586232"/>
                  </a:ext>
                </a:extLst>
              </a:tr>
              <a:tr h="790480">
                <a:tc vMerge="1">
                  <a:txBody>
                    <a:bodyPr/>
                    <a:lstStyle/>
                    <a:p>
                      <a:endParaRPr lang="ru-RU"/>
                    </a:p>
                  </a:txBody>
                  <a:tcPr/>
                </a:tc>
                <a:tc vMerge="1">
                  <a:txBody>
                    <a:bodyPr/>
                    <a:lstStyle/>
                    <a:p>
                      <a:endParaRPr lang="ru-RU"/>
                    </a:p>
                  </a:txBody>
                  <a:tcPr/>
                </a:tc>
                <a:tc>
                  <a:txBody>
                    <a:bodyPr/>
                    <a:lstStyle/>
                    <a:p>
                      <a:pPr algn="ctr" fontAlgn="ctr"/>
                      <a:r>
                        <a:rPr lang="en-US" sz="1400" b="1" u="none" strike="noStrike" dirty="0" err="1">
                          <a:solidFill>
                            <a:schemeClr val="tx2">
                              <a:lumMod val="10000"/>
                            </a:schemeClr>
                          </a:solidFill>
                          <a:effectLst/>
                        </a:rPr>
                        <a:t>angajator</a:t>
                      </a:r>
                      <a:r>
                        <a:rPr lang="en-US" sz="1400" b="1" u="none" strike="noStrike" dirty="0">
                          <a:solidFill>
                            <a:schemeClr val="tx2">
                              <a:lumMod val="10000"/>
                            </a:schemeClr>
                          </a:solidFill>
                          <a:effectLst/>
                        </a:rPr>
                        <a:t>/ </a:t>
                      </a:r>
                      <a:r>
                        <a:rPr lang="ru-RU" sz="1400" b="1" u="none" strike="noStrike" dirty="0">
                          <a:solidFill>
                            <a:schemeClr val="tx2">
                              <a:lumMod val="10000"/>
                            </a:schemeClr>
                          </a:solidFill>
                          <a:effectLst/>
                        </a:rPr>
                        <a:t>работодатель</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en-US" sz="1400" b="1" u="none" strike="noStrike">
                          <a:solidFill>
                            <a:schemeClr val="tx2">
                              <a:lumMod val="10000"/>
                            </a:schemeClr>
                          </a:solidFill>
                          <a:effectLst/>
                        </a:rPr>
                        <a:t>persoana asigurată/</a:t>
                      </a:r>
                      <a:r>
                        <a:rPr lang="ru-RU" sz="1400" b="1" u="none" strike="noStrike">
                          <a:solidFill>
                            <a:schemeClr val="tx2">
                              <a:lumMod val="10000"/>
                            </a:schemeClr>
                          </a:solidFill>
                          <a:effectLst/>
                        </a:rPr>
                        <a:t>застрахованное лицо</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3293024556"/>
                  </a:ext>
                </a:extLst>
              </a:tr>
              <a:tr h="929978">
                <a:tc>
                  <a:txBody>
                    <a:bodyPr/>
                    <a:lstStyle/>
                    <a:p>
                      <a:pPr algn="ctr" fontAlgn="ctr"/>
                      <a:r>
                        <a:rPr lang="ru-RU" sz="1400" b="1" u="none" strike="noStrike">
                          <a:solidFill>
                            <a:schemeClr val="tx2">
                              <a:lumMod val="10000"/>
                            </a:schemeClr>
                          </a:solidFill>
                          <a:effectLst/>
                        </a:rPr>
                        <a:t>157</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a:txBody>
                    <a:bodyPr/>
                    <a:lstStyle/>
                    <a:p>
                      <a:pPr algn="l" fontAlgn="ctr"/>
                      <a:r>
                        <a:rPr lang="en-US" sz="1400" b="1" u="none" strike="noStrike">
                          <a:solidFill>
                            <a:schemeClr val="tx2">
                              <a:lumMod val="10000"/>
                            </a:schemeClr>
                          </a:solidFill>
                          <a:effectLst/>
                        </a:rPr>
                        <a:t>PERSOANĂ CARE  SE AFLĂ ÎN CONCEDIU PENTRU ÎNGRIJIREA  COPULULUI PÎNĂ LA 3 ANI                                                                                                                                      </a:t>
                      </a:r>
                      <a:r>
                        <a:rPr lang="ru-RU" sz="1400" b="1" u="none" strike="noStrike">
                          <a:solidFill>
                            <a:schemeClr val="tx2">
                              <a:lumMod val="10000"/>
                            </a:schemeClr>
                          </a:solidFill>
                          <a:effectLst/>
                        </a:rPr>
                        <a:t>ЛИЦО, НАХОДЯЩЕЕСЯ В ОТПУСКЕ ПО УХОДУ ЗА РЕБЕНКОМ ДО 3 ЛЕТ                                                                                                                                                                                                                                                                                                                                                                                                                                                                                                                                      </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dirty="0">
                          <a:solidFill>
                            <a:schemeClr val="tx2">
                              <a:lumMod val="10000"/>
                            </a:schemeClr>
                          </a:solidFill>
                          <a:effectLst/>
                        </a:rPr>
                        <a:t>*</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a:solidFill>
                            <a:schemeClr val="tx2">
                              <a:lumMod val="10000"/>
                            </a:schemeClr>
                          </a:solidFill>
                          <a:effectLst/>
                        </a:rPr>
                        <a:t>*</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77792696"/>
                  </a:ext>
                </a:extLst>
              </a:tr>
              <a:tr h="1007475">
                <a:tc>
                  <a:txBody>
                    <a:bodyPr/>
                    <a:lstStyle/>
                    <a:p>
                      <a:pPr algn="ctr" fontAlgn="b"/>
                      <a:r>
                        <a:rPr lang="ru-RU" sz="1400" b="1" u="none" strike="noStrike">
                          <a:solidFill>
                            <a:schemeClr val="tx2">
                              <a:lumMod val="10000"/>
                            </a:schemeClr>
                          </a:solidFill>
                          <a:effectLst/>
                        </a:rPr>
                        <a:t>158</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b"/>
                </a:tc>
                <a:tc>
                  <a:txBody>
                    <a:bodyPr/>
                    <a:lstStyle/>
                    <a:p>
                      <a:pPr algn="l" fontAlgn="ctr"/>
                      <a:r>
                        <a:rPr lang="en-US" sz="1400" b="1" u="none" strike="noStrike">
                          <a:solidFill>
                            <a:schemeClr val="tx2">
                              <a:lumMod val="10000"/>
                            </a:schemeClr>
                          </a:solidFill>
                          <a:effectLst/>
                        </a:rPr>
                        <a:t>PERSOANĂ CARE  SE AFLĂ ÎN CONCEDIU SUPLIMENTAR NEPLATIT PENTRU ÎNGRIJIREA  COPULULUI DE LA 3 PÎNĂ LA 4 ANI                                                                                                                                       </a:t>
                      </a:r>
                      <a:r>
                        <a:rPr lang="ru-RU" sz="1400" b="1" u="none" strike="noStrike">
                          <a:solidFill>
                            <a:schemeClr val="tx2">
                              <a:lumMod val="10000"/>
                            </a:schemeClr>
                          </a:solidFill>
                          <a:effectLst/>
                        </a:rPr>
                        <a:t>ЛИЦО, НАХОДЯЩЕЕСЯ В ДОПОЛНИТЕЛЬНОМ НЕОПЛАЧИВАЕМОМ ОТПУСКЕ ПО УХОДУ ЗА РЕБЕНКОМ С 3 ДО  4 ЛЕТ                                                                                                                                                                                                                                                                                                                                                                                                                                                                                                                                      </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dirty="0">
                          <a:solidFill>
                            <a:schemeClr val="tx2">
                              <a:lumMod val="10000"/>
                            </a:schemeClr>
                          </a:solidFill>
                          <a:effectLst/>
                        </a:rPr>
                        <a:t>*</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dirty="0">
                          <a:solidFill>
                            <a:schemeClr val="tx2">
                              <a:lumMod val="10000"/>
                            </a:schemeClr>
                          </a:solidFill>
                          <a:effectLst/>
                        </a:rPr>
                        <a:t>*</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154818735"/>
                  </a:ext>
                </a:extLst>
              </a:tr>
              <a:tr h="821478">
                <a:tc>
                  <a:txBody>
                    <a:bodyPr/>
                    <a:lstStyle/>
                    <a:p>
                      <a:pPr algn="ctr" fontAlgn="b"/>
                      <a:r>
                        <a:rPr lang="ru-RU" sz="1400" b="1" u="none" strike="noStrike">
                          <a:solidFill>
                            <a:schemeClr val="tx2">
                              <a:lumMod val="10000"/>
                            </a:schemeClr>
                          </a:solidFill>
                          <a:effectLst/>
                        </a:rPr>
                        <a:t>165</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b"/>
                </a:tc>
                <a:tc>
                  <a:txBody>
                    <a:bodyPr/>
                    <a:lstStyle/>
                    <a:p>
                      <a:pPr algn="l" fontAlgn="ctr"/>
                      <a:r>
                        <a:rPr lang="en-US" sz="1400" b="1" u="none" strike="noStrike">
                          <a:solidFill>
                            <a:schemeClr val="tx2">
                              <a:lumMod val="10000"/>
                            </a:schemeClr>
                          </a:solidFill>
                          <a:effectLst/>
                        </a:rPr>
                        <a:t>PERSOANĂ CARE SE AFLĂ ÎN CONCEDIU PATERNAL                                                                                                                                                                                       </a:t>
                      </a:r>
                      <a:r>
                        <a:rPr lang="ru-RU" sz="1400" b="1" u="none" strike="noStrike">
                          <a:solidFill>
                            <a:schemeClr val="tx2">
                              <a:lumMod val="10000"/>
                            </a:schemeClr>
                          </a:solidFill>
                          <a:effectLst/>
                        </a:rPr>
                        <a:t>ЛИЦО, НАХОДЯЩЕЕСЯ В ОТПУСКЕ ПО ОТЦОВСТВУ                                                                     </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a:solidFill>
                            <a:schemeClr val="tx2">
                              <a:lumMod val="10000"/>
                            </a:schemeClr>
                          </a:solidFill>
                          <a:effectLst/>
                        </a:rPr>
                        <a:t>*</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dirty="0">
                          <a:solidFill>
                            <a:schemeClr val="tx2">
                              <a:lumMod val="10000"/>
                            </a:schemeClr>
                          </a:solidFill>
                          <a:effectLst/>
                        </a:rPr>
                        <a:t>*</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1922071094"/>
                  </a:ext>
                </a:extLst>
              </a:tr>
            </a:tbl>
          </a:graphicData>
        </a:graphic>
      </p:graphicFrame>
    </p:spTree>
    <p:extLst>
      <p:ext uri="{BB962C8B-B14F-4D97-AF65-F5344CB8AC3E}">
        <p14:creationId xmlns:p14="http://schemas.microsoft.com/office/powerpoint/2010/main" xmlns="" val="37628356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FD252DED-2D83-443B-B740-71D94353DB3F}"/>
              </a:ext>
            </a:extLst>
          </p:cNvPr>
          <p:cNvSpPr>
            <a:spLocks noGrp="1"/>
          </p:cNvSpPr>
          <p:nvPr>
            <p:ph idx="1"/>
          </p:nvPr>
        </p:nvSpPr>
        <p:spPr/>
        <p:txBody>
          <a:bodyPr>
            <a:normAutofit/>
          </a:bodyPr>
          <a:lstStyle/>
          <a:p>
            <a:pPr marL="0" indent="0" algn="ctr">
              <a:buNone/>
            </a:pPr>
            <a:endParaRPr lang="ro-RO" sz="8000" b="1" dirty="0"/>
          </a:p>
          <a:p>
            <a:pPr marL="0" indent="0" algn="ctr">
              <a:buNone/>
            </a:pPr>
            <a:r>
              <a:rPr lang="ro-RO" sz="8000" b="1" dirty="0"/>
              <a:t>???</a:t>
            </a:r>
          </a:p>
        </p:txBody>
      </p:sp>
      <p:pic>
        <p:nvPicPr>
          <p:cNvPr id="6" name="Рисунок 5">
            <a:extLst>
              <a:ext uri="{FF2B5EF4-FFF2-40B4-BE49-F238E27FC236}">
                <a16:creationId xmlns:a16="http://schemas.microsoft.com/office/drawing/2014/main" xmlns="" id="{3569AD0D-D87A-487A-B06C-04028253E862}"/>
              </a:ext>
            </a:extLst>
          </p:cNvPr>
          <p:cNvPicPr>
            <a:picLocks noChangeAspect="1"/>
          </p:cNvPicPr>
          <p:nvPr/>
        </p:nvPicPr>
        <p:blipFill>
          <a:blip r:embed="rId2" cstate="print">
            <a:extLst>
              <a:ext uri="{28A0092B-C50C-407E-A947-70E740481C1C}">
                <a14:useLocalDpi xmlns:a14="http://schemas.microsoft.com/office/drawing/2010/main" xmlns="" val="0"/>
              </a:ext>
              <a:ext uri="{837473B0-CC2E-450A-ABE3-18F120FF3D39}">
                <a1611:picAttrSrcUrl xmlns:a1611="http://schemas.microsoft.com/office/drawing/2016/11/main" xmlns="" r:id="rId3"/>
              </a:ext>
            </a:extLst>
          </a:blip>
          <a:stretch>
            <a:fillRect/>
          </a:stretch>
        </p:blipFill>
        <p:spPr>
          <a:xfrm>
            <a:off x="2343647" y="310102"/>
            <a:ext cx="4731026" cy="6390747"/>
          </a:xfrm>
          <a:prstGeom prst="rect">
            <a:avLst/>
          </a:prstGeom>
        </p:spPr>
      </p:pic>
    </p:spTree>
    <p:extLst>
      <p:ext uri="{BB962C8B-B14F-4D97-AF65-F5344CB8AC3E}">
        <p14:creationId xmlns:p14="http://schemas.microsoft.com/office/powerpoint/2010/main" xmlns="" val="1046760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14412" y="0"/>
            <a:ext cx="11363144" cy="7572404"/>
          </a:xfrm>
          <a:prstGeom prst="rect">
            <a:avLst/>
          </a:prstGeom>
        </p:spPr>
      </p:pic>
      <p:sp>
        <p:nvSpPr>
          <p:cNvPr id="4" name="Прямоугольник 3">
            <a:extLst>
              <a:ext uri="{FF2B5EF4-FFF2-40B4-BE49-F238E27FC236}">
                <a16:creationId xmlns:a16="http://schemas.microsoft.com/office/drawing/2014/main" xmlns="" id="{17259393-5F7A-4B2B-9B05-753222378F0C}"/>
              </a:ext>
            </a:extLst>
          </p:cNvPr>
          <p:cNvSpPr/>
          <p:nvPr/>
        </p:nvSpPr>
        <p:spPr>
          <a:xfrm>
            <a:off x="-142908" y="142852"/>
            <a:ext cx="10215634" cy="7078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o-RO" dirty="0"/>
              <a:t> </a:t>
            </a:r>
            <a:r>
              <a:rPr lang="ru-RU" sz="2000" b="1" dirty="0" smtClean="0">
                <a:solidFill>
                  <a:srgbClr val="C00000"/>
                </a:solidFill>
              </a:rPr>
              <a:t>Категории плательщиков и застрахованных лиц, тарифы и сроки перечисления взносов обязательного государственного социального страхования</a:t>
            </a:r>
            <a:endParaRPr lang="ru-RU" sz="2000" b="1" dirty="0">
              <a:solidFill>
                <a:srgbClr val="C00000"/>
              </a:solidFill>
              <a:latin typeface="Times New Roman" pitchFamily="18" charset="0"/>
              <a:cs typeface="Times New Roman" pitchFamily="18" charset="0"/>
            </a:endParaRPr>
          </a:p>
        </p:txBody>
      </p:sp>
      <p:graphicFrame>
        <p:nvGraphicFramePr>
          <p:cNvPr id="8" name="Таблица 7">
            <a:extLst>
              <a:ext uri="{FF2B5EF4-FFF2-40B4-BE49-F238E27FC236}">
                <a16:creationId xmlns:a16="http://schemas.microsoft.com/office/drawing/2014/main" xmlns="" id="{96F5C103-C861-400C-9C3E-BE5ECC9F6DE9}"/>
              </a:ext>
            </a:extLst>
          </p:cNvPr>
          <p:cNvGraphicFramePr>
            <a:graphicFrameLocks noGrp="1"/>
          </p:cNvGraphicFramePr>
          <p:nvPr>
            <p:extLst>
              <p:ext uri="{D42A27DB-BD31-4B8C-83A1-F6EECF244321}">
                <p14:modId xmlns:p14="http://schemas.microsoft.com/office/powerpoint/2010/main" xmlns="" val="3281896933"/>
              </p:ext>
            </p:extLst>
          </p:nvPr>
        </p:nvGraphicFramePr>
        <p:xfrm>
          <a:off x="-571535" y="1071547"/>
          <a:ext cx="11144327" cy="6215106"/>
        </p:xfrm>
        <a:graphic>
          <a:graphicData uri="http://schemas.openxmlformats.org/drawingml/2006/table">
            <a:tbl>
              <a:tblPr firstRow="1" firstCol="1" bandRow="1" bandCol="1"/>
              <a:tblGrid>
                <a:gridCol w="4851195">
                  <a:extLst>
                    <a:ext uri="{9D8B030D-6E8A-4147-A177-3AD203B41FA5}">
                      <a16:colId xmlns:a16="http://schemas.microsoft.com/office/drawing/2014/main" xmlns="" val="3605216451"/>
                    </a:ext>
                  </a:extLst>
                </a:gridCol>
                <a:gridCol w="3292736">
                  <a:extLst>
                    <a:ext uri="{9D8B030D-6E8A-4147-A177-3AD203B41FA5}">
                      <a16:colId xmlns:a16="http://schemas.microsoft.com/office/drawing/2014/main" xmlns="" val="2277171287"/>
                    </a:ext>
                  </a:extLst>
                </a:gridCol>
                <a:gridCol w="1714512">
                  <a:extLst>
                    <a:ext uri="{9D8B030D-6E8A-4147-A177-3AD203B41FA5}">
                      <a16:colId xmlns:a16="http://schemas.microsoft.com/office/drawing/2014/main" xmlns="" val="244997325"/>
                    </a:ext>
                  </a:extLst>
                </a:gridCol>
                <a:gridCol w="1285884">
                  <a:extLst>
                    <a:ext uri="{9D8B030D-6E8A-4147-A177-3AD203B41FA5}">
                      <a16:colId xmlns:a16="http://schemas.microsoft.com/office/drawing/2014/main" xmlns="" val="1349611323"/>
                    </a:ext>
                  </a:extLst>
                </a:gridCol>
              </a:tblGrid>
              <a:tr h="1402990">
                <a:tc>
                  <a:txBody>
                    <a:bodyPr/>
                    <a:lstStyle/>
                    <a:p>
                      <a:pPr algn="ctr">
                        <a:lnSpc>
                          <a:spcPct val="115000"/>
                        </a:lnSpc>
                        <a:spcAft>
                          <a:spcPts val="0"/>
                        </a:spcAft>
                      </a:pPr>
                      <a:r>
                        <a:rPr lang="ru-RU" b="1" dirty="0" smtClean="0">
                          <a:solidFill>
                            <a:schemeClr val="tx2">
                              <a:lumMod val="10000"/>
                            </a:schemeClr>
                          </a:solidFill>
                        </a:rPr>
                        <a:t>Категории плательщиков и застрахованных лиц</a:t>
                      </a:r>
                      <a:endParaRPr lang="ru-RU" sz="1800" b="1"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1"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Тарифы</a:t>
                      </a:r>
                      <a:r>
                        <a:rPr lang="ru-RU" sz="1400" b="1" baseline="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и основа для исчисления взноса обязательного социального страхования</a:t>
                      </a:r>
                      <a:endParaRPr lang="ru-RU" sz="14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1"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Сроки перечисления </a:t>
                      </a:r>
                      <a:r>
                        <a:rPr lang="ru-RU" sz="1400" b="1" baseline="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взносов обязательного социального страхования</a:t>
                      </a:r>
                      <a:endParaRPr lang="ru-RU" sz="14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144" marR="7144"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1"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Виды застрахованных социальных пособий</a:t>
                      </a:r>
                      <a:endParaRPr lang="ru-RU" sz="14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727615099"/>
                  </a:ext>
                </a:extLst>
              </a:tr>
              <a:tr h="4812116">
                <a:tc>
                  <a:txBody>
                    <a:bodyPr/>
                    <a:lstStyle/>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1.1. </a:t>
                      </a: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Работодатель, физическое и юридическое лицо приравненное к работодателю</a:t>
                      </a:r>
                      <a:r>
                        <a:rPr lang="ru-RU" sz="1600" baseline="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o-RO"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за лиц,</a:t>
                      </a:r>
                      <a:r>
                        <a:rPr lang="ru-RU" sz="1600" baseline="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работающих по индивидуальному трудовому договору, лиц находящихся в служебных отношениях  на основании административного акта или работающих по иным гражданским договорам о выполнении работ или оказании услуг, за исключением лиц указанных в пунктах </a:t>
                      </a:r>
                      <a:r>
                        <a:rPr lang="ro-RO"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1.2</a:t>
                      </a: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1.3 și 1.6;</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за работающих и или других физических лиц на основании гражданских договоров о выполнении работ или оказании услуг,</a:t>
                      </a:r>
                      <a:r>
                        <a:rPr lang="ru-RU" sz="1600" baseline="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в случае резидентов информационно-технологических парков</a:t>
                      </a:r>
                      <a:r>
                        <a:rPr lang="ro-RO"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за граждан Республики Молдова работающих по договору в международных проектах, учреждениях и </a:t>
                      </a:r>
                      <a:r>
                        <a:rPr lang="ru-RU" sz="1600" dirty="0" err="1"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и</a:t>
                      </a:r>
                      <a:r>
                        <a:rPr lang="ru-RU" sz="1600" baseline="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организациях независимо от источника финансирования</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29%</a:t>
                      </a: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на фонд заработных плат и другие выплаты ежемесячно начисляемые всем работникам</a:t>
                      </a:r>
                    </a:p>
                    <a:p>
                      <a:pPr algn="l">
                        <a:lnSpc>
                          <a:spcPct val="115000"/>
                        </a:lnSpc>
                        <a:spcAft>
                          <a:spcPts val="0"/>
                        </a:spcAft>
                      </a:pP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Для работодателей</a:t>
                      </a:r>
                      <a:r>
                        <a:rPr lang="ru-RU" sz="1600" baseline="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бюджетных органов/учреждений и публичных органов/учреждений на самоуправлении, за исключением учреждений высшего образования</a:t>
                      </a: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и </a:t>
                      </a:r>
                      <a:r>
                        <a:rPr lang="ru-RU" sz="1600" dirty="0" err="1"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медико</a:t>
                      </a: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санитарных учреждений</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ro-RO" sz="1600" b="1"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24%</a:t>
                      </a: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на фонд заработных плат и другие выплаты</a:t>
                      </a:r>
                      <a:r>
                        <a:rPr lang="ru-RU" sz="1600" baseline="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ежемесячно начисляемые всем работникам </a:t>
                      </a:r>
                    </a:p>
                    <a:p>
                      <a:pPr algn="just">
                        <a:lnSpc>
                          <a:spcPct val="115000"/>
                        </a:lnSpc>
                        <a:spcAft>
                          <a:spcPts val="0"/>
                        </a:spcAft>
                      </a:pP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Для работодателей частного сектора </a:t>
                      </a:r>
                      <a:r>
                        <a:rPr lang="ru-RU" sz="1600" baseline="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учреждений высшего образования</a:t>
                      </a: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и медико-санитарных учреждений</a:t>
                      </a:r>
                      <a:r>
                        <a:rPr lang="ro-RO"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Ежемесячно, до 25 числа, следующего за отчетным</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144" marR="7144"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Все виды пособий социального государственного страхования</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83300838"/>
                  </a:ext>
                </a:extLst>
              </a:tr>
            </a:tbl>
          </a:graphicData>
        </a:graphic>
      </p:graphicFrame>
    </p:spTree>
    <p:extLst>
      <p:ext uri="{BB962C8B-B14F-4D97-AF65-F5344CB8AC3E}">
        <p14:creationId xmlns:p14="http://schemas.microsoft.com/office/powerpoint/2010/main" xmlns="" val="191567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1506" name="Picture 2" descr="https://monitorul.fisc.md/uploads/files/mf3.png"/>
          <p:cNvPicPr>
            <a:picLocks noGrp="1" noChangeAspect="1" noChangeArrowheads="1"/>
          </p:cNvPicPr>
          <p:nvPr>
            <p:ph idx="1"/>
          </p:nvPr>
        </p:nvPicPr>
        <p:blipFill>
          <a:blip r:embed="rId2" cstate="print"/>
          <a:srcRect/>
          <a:stretch>
            <a:fillRect/>
          </a:stretch>
        </p:blipFill>
        <p:spPr bwMode="auto">
          <a:xfrm>
            <a:off x="0" y="0"/>
            <a:ext cx="9144000" cy="685799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l="49816" t="27895" b="14730"/>
          <a:stretch>
            <a:fillRect/>
          </a:stretch>
        </p:blipFill>
        <p:spPr bwMode="auto">
          <a:xfrm>
            <a:off x="285720" y="142852"/>
            <a:ext cx="8858280" cy="6572296"/>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214290"/>
            <a:ext cx="7772400" cy="1214446"/>
          </a:xfrm>
        </p:spPr>
        <p:txBody>
          <a:bodyPr/>
          <a:lstStyle/>
          <a:p>
            <a:pPr algn="ctr"/>
            <a:r>
              <a:rPr lang="ru-RU" sz="3200" b="1" dirty="0" smtClean="0">
                <a:solidFill>
                  <a:srgbClr val="7030A0"/>
                </a:solidFill>
                <a:latin typeface="Times New Roman" pitchFamily="18" charset="0"/>
                <a:cs typeface="Times New Roman" pitchFamily="18" charset="0"/>
              </a:rPr>
              <a:t>Влияние на пособия по социальному страхованию</a:t>
            </a:r>
            <a:endParaRPr lang="en-US" sz="3200" b="1" dirty="0">
              <a:solidFill>
                <a:srgbClr val="7030A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7500" lnSpcReduction="20000"/>
          </a:bodyPr>
          <a:lstStyle/>
          <a:p>
            <a:r>
              <a:rPr lang="ru-RU" b="1" dirty="0" smtClean="0">
                <a:solidFill>
                  <a:schemeClr val="tx2">
                    <a:lumMod val="10000"/>
                  </a:schemeClr>
                </a:solidFill>
              </a:rPr>
              <a:t>Исключение физического лица (работника) из личного участия в системе государственного социального страхования не влияет на установленные выплаты (пенсии, пособия).</a:t>
            </a:r>
          </a:p>
          <a:p>
            <a:pPr>
              <a:buNone/>
            </a:pPr>
            <a:endParaRPr lang="en-US" b="1" dirty="0" smtClean="0">
              <a:solidFill>
                <a:schemeClr val="tx2">
                  <a:lumMod val="10000"/>
                </a:schemeClr>
              </a:solidFill>
            </a:endParaRPr>
          </a:p>
          <a:p>
            <a:r>
              <a:rPr lang="ru-RU" b="1" i="1" dirty="0" smtClean="0">
                <a:solidFill>
                  <a:schemeClr val="tx2">
                    <a:lumMod val="10000"/>
                  </a:schemeClr>
                </a:solidFill>
              </a:rPr>
              <a:t>застрахованное лицо </a:t>
            </a:r>
            <a:r>
              <a:rPr lang="ru-RU" b="1" dirty="0" smtClean="0">
                <a:solidFill>
                  <a:schemeClr val="tx2">
                    <a:lumMod val="10000"/>
                  </a:schemeClr>
                </a:solidFill>
              </a:rPr>
              <a:t>- трудоспособное физическое лицо, постоянно проживающее или временно пребывающее  в Республике Молдова, за которое плательщики взносов в бюджет государственного социального страхования уплачивают взносы социального страхования для получения прав, которые предупреждают, ограничивают или устраняют социальные риски, предусмотренные законодательством;</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14290"/>
            <a:ext cx="7772400" cy="1143008"/>
          </a:xfrm>
        </p:spPr>
        <p:txBody>
          <a:bodyPr/>
          <a:lstStyle/>
          <a:p>
            <a:pPr algn="ctr"/>
            <a:r>
              <a:rPr lang="ru-RU" sz="3200" b="1" dirty="0" smtClean="0">
                <a:solidFill>
                  <a:srgbClr val="7030A0"/>
                </a:solidFill>
                <a:latin typeface="Times New Roman" pitchFamily="18" charset="0"/>
                <a:cs typeface="Times New Roman" pitchFamily="18" charset="0"/>
              </a:rPr>
              <a:t>Декларирование сумм, относящихся к другим периодам</a:t>
            </a:r>
            <a:endParaRPr lang="en-US" sz="3200" b="1" dirty="0">
              <a:solidFill>
                <a:srgbClr val="7030A0"/>
              </a:solidFill>
              <a:latin typeface="Times New Roman" pitchFamily="18" charset="0"/>
              <a:cs typeface="Times New Roman" pitchFamily="18" charset="0"/>
            </a:endParaRPr>
          </a:p>
        </p:txBody>
      </p:sp>
      <p:sp>
        <p:nvSpPr>
          <p:cNvPr id="3" name="Content Placeholder 2"/>
          <p:cNvSpPr>
            <a:spLocks noGrp="1"/>
          </p:cNvSpPr>
          <p:nvPr>
            <p:ph idx="1"/>
          </p:nvPr>
        </p:nvSpPr>
        <p:spPr>
          <a:xfrm>
            <a:off x="500034" y="1285860"/>
            <a:ext cx="8643966" cy="5572140"/>
          </a:xfrm>
        </p:spPr>
        <p:txBody>
          <a:bodyPr>
            <a:normAutofit fontScale="62500" lnSpcReduction="20000"/>
          </a:bodyPr>
          <a:lstStyle/>
          <a:p>
            <a:r>
              <a:rPr lang="ru-RU" b="1" dirty="0" smtClean="0">
                <a:solidFill>
                  <a:schemeClr val="tx2">
                    <a:lumMod val="10000"/>
                  </a:schemeClr>
                </a:solidFill>
              </a:rPr>
              <a:t>Согласно Инструкции по заполнению </a:t>
            </a:r>
            <a:r>
              <a:rPr lang="en-US" b="1" dirty="0" smtClean="0">
                <a:solidFill>
                  <a:schemeClr val="tx2">
                    <a:lumMod val="10000"/>
                  </a:schemeClr>
                </a:solidFill>
              </a:rPr>
              <a:t>IPC 21</a:t>
            </a:r>
            <a:r>
              <a:rPr lang="ru-RU" b="1" dirty="0" smtClean="0">
                <a:solidFill>
                  <a:schemeClr val="tx2">
                    <a:lumMod val="10000"/>
                  </a:schemeClr>
                </a:solidFill>
              </a:rPr>
              <a:t>, в графе 9, таблицы № 2, основой для расчета взносов социального страхование для работодателя  является, в зависимости от обстоятельств, фонд оплаты труда и / или других вознаграждений, доход лица. Отражение выполняется согласно расчетной методике.</a:t>
            </a:r>
          </a:p>
          <a:p>
            <a:r>
              <a:rPr lang="ru-RU" b="1" dirty="0" smtClean="0">
                <a:solidFill>
                  <a:schemeClr val="tx2">
                    <a:lumMod val="10000"/>
                  </a:schemeClr>
                </a:solidFill>
              </a:rPr>
              <a:t>Взносы социального страхования будут удерживаться в расчетном месяце, то есть в декабре, когда с работника будут удержаны 6%, а работодатель рассчитает причитающуюся ему сумму. При заполнении таблицы № 3 отчета IPC  18 за декабрь 2020 года по данному работнику будет указан период после отчетного месяца, т.е. январь 2021 года с категорией застрахованного лица 160 «лицо, находящееся в обычном оплачиваемом отпуске».</a:t>
            </a:r>
          </a:p>
          <a:p>
            <a:r>
              <a:rPr lang="ru-RU" b="1" dirty="0" smtClean="0">
                <a:solidFill>
                  <a:schemeClr val="tx2">
                    <a:lumMod val="10000"/>
                  </a:schemeClr>
                </a:solidFill>
              </a:rPr>
              <a:t>К суммам взносов, рассчитанным в текущих периодах, но которые необходимо декларировать за предыдущие периоды, будет применяться тариф, действующий в месяце расчета с учетом предыдущего периода. Такие ситуации можно выделить для категорий застрахованных  лиц 170 «лицо, работающее в проектах (программах) с внешним финансированием» и 105 «лицо, работающее по гражданско-правовому договору». Данные категории, позволяют указать предыдущие периоды в декларации </a:t>
            </a:r>
            <a:r>
              <a:rPr lang="en-US" b="1" dirty="0" smtClean="0">
                <a:solidFill>
                  <a:schemeClr val="tx2">
                    <a:lumMod val="10000"/>
                  </a:schemeClr>
                </a:solidFill>
              </a:rPr>
              <a:t>IPC</a:t>
            </a:r>
            <a:r>
              <a:rPr lang="ru-RU" b="1" dirty="0" smtClean="0">
                <a:solidFill>
                  <a:schemeClr val="tx2">
                    <a:lumMod val="10000"/>
                  </a:schemeClr>
                </a:solidFill>
              </a:rPr>
              <a:t>21.</a:t>
            </a:r>
          </a:p>
          <a:p>
            <a:endParaRPr lang="en-US" dirty="0">
              <a:solidFill>
                <a:schemeClr val="tx2">
                  <a:lumMod val="1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202424"/>
          </a:xfrm>
        </p:spPr>
        <p:txBody>
          <a:bodyPr/>
          <a:lstStyle/>
          <a:p>
            <a:pPr algn="ctr"/>
            <a:r>
              <a:rPr lang="ru-RU" sz="3200" b="1" dirty="0" smtClean="0">
                <a:solidFill>
                  <a:srgbClr val="002060"/>
                </a:solidFill>
                <a:latin typeface="Times New Roman" pitchFamily="18" charset="0"/>
                <a:cs typeface="Times New Roman" pitchFamily="18" charset="0"/>
              </a:rPr>
              <a:t>Тестирование сотрудников на наличие вируса SARS-CoV-2</a:t>
            </a:r>
            <a:endParaRPr lang="en-US" sz="3200" b="1" dirty="0">
              <a:solidFill>
                <a:srgbClr val="00206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0000" lnSpcReduction="20000"/>
          </a:bodyPr>
          <a:lstStyle/>
          <a:p>
            <a:r>
              <a:rPr lang="ru-RU" b="1" dirty="0" smtClean="0">
                <a:solidFill>
                  <a:schemeClr val="tx2">
                    <a:lumMod val="10000"/>
                  </a:schemeClr>
                </a:solidFill>
              </a:rPr>
              <a:t>По закону </a:t>
            </a:r>
            <a:r>
              <a:rPr lang="ru-RU" b="1" dirty="0" err="1" smtClean="0">
                <a:solidFill>
                  <a:schemeClr val="tx2">
                    <a:lumMod val="10000"/>
                  </a:schemeClr>
                </a:solidFill>
              </a:rPr>
              <a:t>нр</a:t>
            </a:r>
            <a:r>
              <a:rPr lang="ru-RU" b="1" dirty="0" smtClean="0">
                <a:solidFill>
                  <a:schemeClr val="tx2">
                    <a:lumMod val="10000"/>
                  </a:schemeClr>
                </a:solidFill>
              </a:rPr>
              <a:t>. 224 от 04.12.2020 о внесении изменений в некоторые нормативные акты, опубликованные в Официальном Мониторе </a:t>
            </a:r>
            <a:r>
              <a:rPr lang="ru-RU" b="1" dirty="0" err="1" smtClean="0">
                <a:solidFill>
                  <a:schemeClr val="tx2">
                    <a:lumMod val="10000"/>
                  </a:schemeClr>
                </a:solidFill>
              </a:rPr>
              <a:t>нр</a:t>
            </a:r>
            <a:r>
              <a:rPr lang="ru-RU" b="1" dirty="0" smtClean="0">
                <a:solidFill>
                  <a:schemeClr val="tx2">
                    <a:lumMod val="10000"/>
                  </a:schemeClr>
                </a:solidFill>
              </a:rPr>
              <a:t>. 353-357 от 22.12.2020 внесены изменения в Законе № 489/1999 о государственной системе социального страхования, приложение № 3 - Типы прав и доходов, из которых не исчисляются обязательные взносы государственного социального страхования, были дополнены пунктом 41 следующего содержания: «41) Выплаты, производимые работодателем за тестирование сотрудников с целью выявления наличия вируса SARS-CoV-2»</a:t>
            </a:r>
          </a:p>
          <a:p>
            <a:r>
              <a:rPr lang="ru-RU" b="1" dirty="0" smtClean="0">
                <a:solidFill>
                  <a:schemeClr val="tx2">
                    <a:lumMod val="10000"/>
                  </a:schemeClr>
                </a:solidFill>
              </a:rPr>
              <a:t>Таким образом, выплаты, производимые работодателем за тестирование сотрудников на выявление вируса SARS-CoV-2, являются суммами из которых не начисляются взносы обязательного государственного социального страхования. Эти положения вступили в силу 22 декабря 2020 года.</a:t>
            </a:r>
            <a:endParaRPr lang="en-US" b="1" dirty="0">
              <a:solidFill>
                <a:schemeClr val="tx2">
                  <a:lumMod val="1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ru-RU" sz="3200" b="1" dirty="0" smtClean="0">
                <a:solidFill>
                  <a:srgbClr val="C00000"/>
                </a:solidFill>
                <a:latin typeface="Times New Roman" pitchFamily="18" charset="0"/>
                <a:cs typeface="Times New Roman" pitchFamily="18" charset="0"/>
              </a:rPr>
              <a:t>Профессиональные заболевания и несчастные случаи на производстве</a:t>
            </a:r>
            <a:endParaRPr lang="en-US" sz="32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0000" lnSpcReduction="20000"/>
          </a:bodyPr>
          <a:lstStyle/>
          <a:p>
            <a:r>
              <a:rPr lang="ru-RU" dirty="0" smtClean="0">
                <a:solidFill>
                  <a:schemeClr val="tx2">
                    <a:lumMod val="10000"/>
                  </a:schemeClr>
                </a:solidFill>
              </a:rPr>
              <a:t>В статье 14 п. (2) Закона № 756/1999 были внесены поправки, которые предусматривают что, размер пособия по временной нетрудоспособности составляет 100 процентов средней месячной застрахованной заработной платы застрахованного лица за последние 6 месяцев, предшествовавших месяцу, в котором произошел несчастный случай на производстве или установлено профессиональное заболевание.</a:t>
            </a:r>
          </a:p>
          <a:p>
            <a:r>
              <a:rPr lang="ru-RU" dirty="0" smtClean="0">
                <a:solidFill>
                  <a:schemeClr val="tx2">
                    <a:lumMod val="10000"/>
                  </a:schemeClr>
                </a:solidFill>
              </a:rPr>
              <a:t>Так же, Статья 14 п. (3) Закона № 756/1999 предусматривает что Пособие по временной нетрудоспособности выплачивается за рабочие дни из первых 20 календарных дней, исчисленных со дня временной потери трудоспособности, работодателем из собственных средств и с 21-го дня - территориальными структурами Национальной кассы социального страхования из средств Фонда страхования от несчастных случаев на производстве и профессиональных заболеваний.</a:t>
            </a:r>
          </a:p>
          <a:p>
            <a:endParaRPr lang="en-US" dirty="0">
              <a:solidFill>
                <a:schemeClr val="tx2">
                  <a:lumMod val="10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Custom 4">
      <a:dk1>
        <a:srgbClr val="F69D1A"/>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Override1.xml><?xml version="1.0" encoding="utf-8"?>
<a:themeOverride xmlns:a="http://schemas.openxmlformats.org/drawingml/2006/main">
  <a:clrScheme name="Custom 4">
    <a:dk1>
      <a:srgbClr val="F69D1A"/>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
  <TotalTime>1043</TotalTime>
  <Words>3339</Words>
  <Application>Microsoft Office PowerPoint</Application>
  <PresentationFormat>On-screen Show (4:3)</PresentationFormat>
  <Paragraphs>366</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Metro</vt:lpstr>
      <vt:lpstr>Декларирование взносов социального страхования в 2021 году</vt:lpstr>
      <vt:lpstr>Поправки  в Законе № 489/1999 о системе государственного социального страхования Законом № 60 от 23.04.2020</vt:lpstr>
      <vt:lpstr>Slide 3</vt:lpstr>
      <vt:lpstr>Slide 4</vt:lpstr>
      <vt:lpstr>Slide 5</vt:lpstr>
      <vt:lpstr>Влияние на пособия по социальному страхованию</vt:lpstr>
      <vt:lpstr>Декларирование сумм, относящихся к другим периодам</vt:lpstr>
      <vt:lpstr>Тестирование сотрудников на наличие вируса SARS-CoV-2</vt:lpstr>
      <vt:lpstr>Профессиональные заболевания и несчастные случаи на производстве</vt:lpstr>
      <vt:lpstr>Slide 10</vt:lpstr>
      <vt:lpstr>Декларирование  профессиональных заболеваниях и несчастных случаях на производстве</vt:lpstr>
      <vt:lpstr>Закон № 257 от 16.12.2020 о внесении изменений в некоторые нормативные акты, опубликованные в Официальном Мониторе нр. 353-357 (7681-7685) от 22.12.2020 г.</vt:lpstr>
      <vt:lpstr>Предоставление декларации </vt:lpstr>
      <vt:lpstr>Slide 14</vt:lpstr>
      <vt:lpstr>         Aspecte privind prezentarea Formularului IRM 19 </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Company>cnas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olga.margarint</dc:creator>
  <cp:lastModifiedBy>clara.sorocean</cp:lastModifiedBy>
  <cp:revision>60</cp:revision>
  <dcterms:created xsi:type="dcterms:W3CDTF">2021-01-06T07:46:23Z</dcterms:created>
  <dcterms:modified xsi:type="dcterms:W3CDTF">2021-06-11T10:26:33Z</dcterms:modified>
</cp:coreProperties>
</file>